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https://pixelplex.io/blog/blockchain-charity-projects-and-their-philanthropic-benefits/" TargetMode="External" Type="http://schemas.openxmlformats.org/officeDocument/2006/relationships/hyperlink"/><Relationship Id="rId3" Target="https://www.researchgate.net/publication/338359454_Blockchain-Based_Crowdfunding" TargetMode="External" Type="http://schemas.openxmlformats.org/officeDocument/2006/relationships/hyperlink"/><Relationship Id="rId4" Target="https://www.bitgivefoundation.org" TargetMode="External" Type="http://schemas.openxmlformats.org/officeDocument/2006/relationships/hyperlink"/><Relationship Id="rId5" Target="https://donorbox.org/nonprofit-blog/crowdfunding-for-nonprofits#:~:text=Nonprofit%20crowdfunding%20is%20a%20form%20of%20fundraising%20that,end%20dates%2C%20as%20well%20as%20a%20financial%20goal." TargetMode="External" Type="http://schemas.openxmlformats.org/officeDocument/2006/relationships/hyperlink"/><Relationship Id="rId6"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pixelplex.io/blog/blockchain-charity-projects-and-their-philanthropic-benefits/" TargetMode="External" Type="http://schemas.openxmlformats.org/officeDocument/2006/relationships/hyperlink"/><Relationship Id="rId3" Target="https://iopscience.iop.org/article/10.1088/1757-899X/768/7/072020/pdf" TargetMode="External" Type="http://schemas.openxmlformats.org/officeDocument/2006/relationships/hyperlink"/><Relationship Id="rId4" Target="https://publisher.uthm.edu.my/periodicals/index.php/aitcs/article/view/2202/1284" TargetMode="External" Type="http://schemas.openxmlformats.org/officeDocument/2006/relationships/hyperlink"/><Relationship Id="rId5"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https://lucid.app/lucidspark/fea6e02a-0b9c-4ecd-9f5a-470a9bd0ed19/edit?viewport_loc=769%2C-395%2C4113%2C2282%2C0_0&amp;invitationId=inv_d58388a7-98c7-4fec-be67-1ad7fcd098ec" TargetMode="External" Type="http://schemas.openxmlformats.org/officeDocument/2006/relationships/hyperlink"/><Relationship Id="rId11" Target="https://lucid.app/lucidspark/fea6e02a-0b9c-4ecd-9f5a-470a9bd0ed19/edit?viewport_loc=769%2C-395%2C4113%2C2282%2C0_0&amp;invitationId=inv_d58388a7-98c7-4fec-be67-1ad7fcd098ec" TargetMode="External" Type="http://schemas.openxmlformats.org/officeDocument/2006/relationships/hyperlink"/><Relationship Id="rId12" Target="https://lucid.app/lucidspark/fea6e02a-0b9c-4ecd-9f5a-470a9bd0ed19/edit?viewport_loc=769%2C-395%2C4113%2C2282%2C0_0&amp;invitationId=inv_d58388a7-98c7-4fec-be67-1ad7fcd098ec" TargetMode="External" Type="http://schemas.openxmlformats.org/officeDocument/2006/relationships/hyperlink"/><Relationship Id="rId13" Target="https://lucid.app/lucidspark/fea6e02a-0b9c-4ecd-9f5a-470a9bd0ed19/edit?viewport_loc=769%2C-395%2C4113%2C2282%2C0_0&amp;invitationId=inv_d58388a7-98c7-4fec-be67-1ad7fcd098ec" TargetMode="External" Type="http://schemas.openxmlformats.org/officeDocument/2006/relationships/hyperlink"/><Relationship Id="rId14" Target="https://lucid.app/lucidspark/fea6e02a-0b9c-4ecd-9f5a-470a9bd0ed19/edit?viewport_loc=769%2C-395%2C4113%2C2282%2C0_0&amp;invitationId=inv_d58388a7-98c7-4fec-be67-1ad7fcd098ec" TargetMode="External" Type="http://schemas.openxmlformats.org/officeDocument/2006/relationships/hyperlink"/><Relationship Id="rId15" Target="https://lucid.app/lucidspark/fea6e02a-0b9c-4ecd-9f5a-470a9bd0ed19/edit?viewport_loc=769%2C-395%2C4113%2C2282%2C0_0&amp;invitationId=inv_d58388a7-98c7-4fec-be67-1ad7fcd098ec" TargetMode="External" Type="http://schemas.openxmlformats.org/officeDocument/2006/relationships/hyperlink"/><Relationship Id="rId16" Target="https://lucid.app/lucidspark/fea6e02a-0b9c-4ecd-9f5a-470a9bd0ed19/edit?viewport_loc=769%2C-395%2C4113%2C2282%2C0_0&amp;invitationId=inv_d58388a7-98c7-4fec-be67-1ad7fcd098ec" TargetMode="External" Type="http://schemas.openxmlformats.org/officeDocument/2006/relationships/hyperlink"/><Relationship Id="rId17" Target="https://lucid.app/lucidspark/fea6e02a-0b9c-4ecd-9f5a-470a9bd0ed19/edit?viewport_loc=769%2C-395%2C4113%2C2282%2C0_0&amp;invitationId=inv_d58388a7-98c7-4fec-be67-1ad7fcd098ec" TargetMode="External" Type="http://schemas.openxmlformats.org/officeDocument/2006/relationships/hyperlink"/><Relationship Id="rId18" Target="https://lucid.app/lucidspark/fea6e02a-0b9c-4ecd-9f5a-470a9bd0ed19/edit?viewport_loc=769%2C-395%2C4113%2C2282%2C0_0&amp;invitationId=inv_d58388a7-98c7-4fec-be67-1ad7fcd098ec" TargetMode="External" Type="http://schemas.openxmlformats.org/officeDocument/2006/relationships/hyperlink"/><Relationship Id="rId19" Target="https://lucid.app/lucidspark/fea6e02a-0b9c-4ecd-9f5a-470a9bd0ed19/edit?viewport_loc=769%2C-395%2C4113%2C2282%2C0_0&amp;invitationId=inv_d58388a7-98c7-4fec-be67-1ad7fcd098ec" TargetMode="External" Type="http://schemas.openxmlformats.org/officeDocument/2006/relationships/hyperlink"/><Relationship Id="rId2" Target="../media/image1.png" Type="http://schemas.openxmlformats.org/officeDocument/2006/relationships/image"/><Relationship Id="rId20" Target="https://lucid.app/lucidspark/fea6e02a-0b9c-4ecd-9f5a-470a9bd0ed19/edit?viewport_loc=769%2C-395%2C4113%2C2282%2C0_0&amp;invitationId=inv_d58388a7-98c7-4fec-be67-1ad7fcd098ec" TargetMode="External" Type="http://schemas.openxmlformats.org/officeDocument/2006/relationships/hyperlink"/><Relationship Id="rId21" Target="../media/image4.png" Type="http://schemas.openxmlformats.org/officeDocument/2006/relationships/image"/><Relationship Id="rId22" Target="https://lucid.app/lucidspark/fea6e02a-0b9c-4ecd-9f5a-470a9bd0ed19/edit?viewport_loc=1154%2C-43%2C3034%2C1683%2C0_0&amp;invitationId=inv_d58388a7-98c7-4fec-be67-1ad7fcd098ec" TargetMode="External" Type="http://schemas.openxmlformats.org/officeDocument/2006/relationships/hyperlink"/><Relationship Id="rId23" Target="https://lucid.app/lucidspark/fea6e02a-0b9c-4ecd-9f5a-470a9bd0ed19/edit?viewport_loc=769%2C-395%2C4113%2C2282%2C0_0&amp;invitationId=inv_d58388a7-98c7-4fec-be67-1ad7fcd098ec" TargetMode="External" Type="http://schemas.openxmlformats.org/officeDocument/2006/relationships/hyperlink"/><Relationship Id="rId3" Target="https://lucid.app/lucidspark/fea6e02a-0b9c-4ecd-9f5a-470a9bd0ed19/edit?viewport_loc=769%2C-395%2C4113%2C2282%2C0_0&amp;invitationId=inv_d58388a7-98c7-4fec-be67-1ad7fcd098ec" TargetMode="External" Type="http://schemas.openxmlformats.org/officeDocument/2006/relationships/hyperlink"/><Relationship Id="rId4" Target="https://lucid.app/lucidspark/fea6e02a-0b9c-4ecd-9f5a-470a9bd0ed19/edit?viewport_loc=769%2C-395%2C4113%2C2282%2C0_0&amp;invitationId=inv_d58388a7-98c7-4fec-be67-1ad7fcd098ec" TargetMode="External" Type="http://schemas.openxmlformats.org/officeDocument/2006/relationships/hyperlink"/><Relationship Id="rId5" Target="https://lucid.app/lucidspark/fea6e02a-0b9c-4ecd-9f5a-470a9bd0ed19/edit?viewport_loc=769%2C-395%2C4113%2C2282%2C0_0&amp;invitationId=inv_d58388a7-98c7-4fec-be67-1ad7fcd098ec" TargetMode="External" Type="http://schemas.openxmlformats.org/officeDocument/2006/relationships/hyperlink"/><Relationship Id="rId6" Target="https://lucid.app/lucidspark/fea6e02a-0b9c-4ecd-9f5a-470a9bd0ed19/edit?viewport_loc=769%2C-395%2C4113%2C2282%2C0_0&amp;invitationId=inv_d58388a7-98c7-4fec-be67-1ad7fcd098ec" TargetMode="External" Type="http://schemas.openxmlformats.org/officeDocument/2006/relationships/hyperlink"/><Relationship Id="rId7" Target="https://lucid.app/lucidspark/fea6e02a-0b9c-4ecd-9f5a-470a9bd0ed19/edit?viewport_loc=769%2C-395%2C4113%2C2282%2C0_0&amp;invitationId=inv_d58388a7-98c7-4fec-be67-1ad7fcd098ec" TargetMode="External" Type="http://schemas.openxmlformats.org/officeDocument/2006/relationships/hyperlink"/><Relationship Id="rId8" Target="https://lucid.app/lucidspark/fea6e02a-0b9c-4ecd-9f5a-470a9bd0ed19/edit?viewport_loc=769%2C-395%2C4113%2C2282%2C0_0&amp;invitationId=inv_d58388a7-98c7-4fec-be67-1ad7fcd098ec" TargetMode="External" Type="http://schemas.openxmlformats.org/officeDocument/2006/relationships/hyperlink"/><Relationship Id="rId9" Target="https://lucid.app/lucidspark/fea6e02a-0b9c-4ecd-9f5a-470a9bd0ed19/edit?viewport_loc=769%2C-395%2C4113%2C2282%2C0_0&amp;invitationId=inv_d58388a7-98c7-4fec-be67-1ad7fcd098ec"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1028700" y="3007317"/>
            <a:ext cx="10202605" cy="1583030"/>
            <a:chOff x="0" y="0"/>
            <a:chExt cx="13603473" cy="2110706"/>
          </a:xfrm>
        </p:grpSpPr>
        <p:sp>
          <p:nvSpPr>
            <p:cNvPr name="TextBox 11" id="11"/>
            <p:cNvSpPr txBox="true"/>
            <p:nvPr/>
          </p:nvSpPr>
          <p:spPr>
            <a:xfrm rot="0">
              <a:off x="0" y="0"/>
              <a:ext cx="13603473" cy="1104900"/>
            </a:xfrm>
            <a:prstGeom prst="rect">
              <a:avLst/>
            </a:prstGeom>
          </p:spPr>
          <p:txBody>
            <a:bodyPr anchor="t" rtlCol="false" tIns="0" lIns="0" bIns="0" rIns="0">
              <a:spAutoFit/>
            </a:bodyPr>
            <a:lstStyle/>
            <a:p>
              <a:pPr>
                <a:lnSpc>
                  <a:spcPts val="6599"/>
                </a:lnSpc>
              </a:pPr>
              <a:r>
                <a:rPr lang="en-US" sz="5499">
                  <a:solidFill>
                    <a:srgbClr val="000000"/>
                  </a:solidFill>
                  <a:latin typeface="Fira Sans Bold"/>
                </a:rPr>
                <a:t>SathiSahyogi</a:t>
              </a:r>
            </a:p>
          </p:txBody>
        </p:sp>
        <p:sp>
          <p:nvSpPr>
            <p:cNvPr name="TextBox 12" id="12"/>
            <p:cNvSpPr txBox="true"/>
            <p:nvPr/>
          </p:nvSpPr>
          <p:spPr>
            <a:xfrm rot="0">
              <a:off x="0" y="1434431"/>
              <a:ext cx="13603473" cy="676275"/>
            </a:xfrm>
            <a:prstGeom prst="rect">
              <a:avLst/>
            </a:prstGeom>
          </p:spPr>
          <p:txBody>
            <a:bodyPr anchor="t" rtlCol="false" tIns="0" lIns="0" bIns="0" rIns="0">
              <a:spAutoFit/>
            </a:bodyPr>
            <a:lstStyle/>
            <a:p>
              <a:pPr>
                <a:lnSpc>
                  <a:spcPts val="4200"/>
                </a:lnSpc>
              </a:pPr>
              <a:r>
                <a:rPr lang="en-US" sz="3000">
                  <a:solidFill>
                    <a:srgbClr val="000000"/>
                  </a:solidFill>
                  <a:latin typeface="Fira Sans Light"/>
                </a:rPr>
                <a:t> Decentralized Crowdfunding </a:t>
              </a:r>
            </a:p>
          </p:txBody>
        </p:sp>
      </p:grpSp>
      <p:grpSp>
        <p:nvGrpSpPr>
          <p:cNvPr name="Group 13" id="13"/>
          <p:cNvGrpSpPr/>
          <p:nvPr/>
        </p:nvGrpSpPr>
        <p:grpSpPr>
          <a:xfrm rot="0">
            <a:off x="10394457" y="2164637"/>
            <a:ext cx="7594962" cy="6645121"/>
            <a:chOff x="0" y="0"/>
            <a:chExt cx="10126615" cy="8860162"/>
          </a:xfrm>
        </p:grpSpPr>
        <p:grpSp>
          <p:nvGrpSpPr>
            <p:cNvPr name="Group 14" id="14"/>
            <p:cNvGrpSpPr/>
            <p:nvPr/>
          </p:nvGrpSpPr>
          <p:grpSpPr>
            <a:xfrm rot="0">
              <a:off x="0" y="0"/>
              <a:ext cx="10126615" cy="8860162"/>
              <a:chOff x="0" y="0"/>
              <a:chExt cx="749654" cy="655901"/>
            </a:xfrm>
          </p:grpSpPr>
          <p:sp>
            <p:nvSpPr>
              <p:cNvPr name="Freeform 15" id="15"/>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F4F4F4"/>
              </a:solidFill>
            </p:spPr>
          </p:sp>
          <p:sp>
            <p:nvSpPr>
              <p:cNvPr name="TextBox 16" id="16"/>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0" y="0"/>
              <a:ext cx="10126615" cy="8478259"/>
            </a:xfrm>
            <a:custGeom>
              <a:avLst/>
              <a:gdLst/>
              <a:ahLst/>
              <a:cxnLst/>
              <a:rect r="r" b="b" t="t" l="l"/>
              <a:pathLst>
                <a:path h="8478259" w="10126615">
                  <a:moveTo>
                    <a:pt x="0" y="0"/>
                  </a:moveTo>
                  <a:lnTo>
                    <a:pt x="10126615" y="0"/>
                  </a:lnTo>
                  <a:lnTo>
                    <a:pt x="10126615" y="8478259"/>
                  </a:lnTo>
                  <a:lnTo>
                    <a:pt x="0" y="8478259"/>
                  </a:lnTo>
                  <a:lnTo>
                    <a:pt x="0" y="0"/>
                  </a:lnTo>
                  <a:close/>
                </a:path>
              </a:pathLst>
            </a:custGeom>
            <a:blipFill>
              <a:blip r:embed="rId2"/>
              <a:stretch>
                <a:fillRect l="-6533" t="0" r="-6533" b="0"/>
              </a:stretch>
            </a:blipFill>
          </p:spPr>
        </p:sp>
      </p:grpSp>
      <p:sp>
        <p:nvSpPr>
          <p:cNvPr name="TextBox 18" id="18"/>
          <p:cNvSpPr txBox="true"/>
          <p:nvPr/>
        </p:nvSpPr>
        <p:spPr>
          <a:xfrm rot="0">
            <a:off x="5085517" y="7298557"/>
            <a:ext cx="4058483" cy="1180464"/>
          </a:xfrm>
          <a:prstGeom prst="rect">
            <a:avLst/>
          </a:prstGeom>
        </p:spPr>
        <p:txBody>
          <a:bodyPr anchor="t" rtlCol="false" tIns="0" lIns="0" bIns="0" rIns="0">
            <a:spAutoFit/>
          </a:bodyPr>
          <a:lstStyle/>
          <a:p>
            <a:pPr algn="ctr">
              <a:lnSpc>
                <a:spcPts val="4760"/>
              </a:lnSpc>
            </a:pPr>
            <a:r>
              <a:rPr lang="en-US" sz="3400">
                <a:solidFill>
                  <a:srgbClr val="000000"/>
                </a:solidFill>
                <a:latin typeface="Fira Sans Light"/>
              </a:rPr>
              <a:t>By~ Vidit Kulshrestha</a:t>
            </a:r>
          </a:p>
          <a:p>
            <a:pPr algn="r">
              <a:lnSpc>
                <a:spcPts val="4760"/>
              </a:lnSpc>
            </a:pPr>
            <a:r>
              <a:rPr lang="en-US" sz="3400">
                <a:solidFill>
                  <a:srgbClr val="000000"/>
                </a:solidFill>
                <a:latin typeface="Fira Sans Light"/>
              </a:rPr>
              <a:t>E22BCAU0034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aphicFrame>
        <p:nvGraphicFramePr>
          <p:cNvPr name="Table 6" id="6"/>
          <p:cNvGraphicFramePr>
            <a:graphicFrameLocks noGrp="true"/>
          </p:cNvGraphicFramePr>
          <p:nvPr/>
        </p:nvGraphicFramePr>
        <p:xfrm>
          <a:off x="1028700" y="3946254"/>
          <a:ext cx="16230600" cy="3062288"/>
        </p:xfrm>
        <a:graphic>
          <a:graphicData uri="http://schemas.openxmlformats.org/drawingml/2006/table">
            <a:tbl>
              <a:tblPr/>
              <a:tblGrid>
                <a:gridCol w="8115300"/>
                <a:gridCol w="8115300"/>
              </a:tblGrid>
              <a:tr h="1526374">
                <a:tc>
                  <a:txBody>
                    <a:bodyPr anchor="t" rtlCol="false"/>
                    <a:lstStyle/>
                    <a:p>
                      <a:pPr algn="ctr" marL="604519" indent="-302260" lvl="1">
                        <a:lnSpc>
                          <a:spcPts val="3919"/>
                        </a:lnSpc>
                        <a:buFont typeface="Arial"/>
                        <a:buChar char="•"/>
                        <a:defRPr/>
                      </a:pPr>
                      <a:r>
                        <a:rPr lang="en-US" sz="2799" u="sng">
                          <a:solidFill>
                            <a:srgbClr val="F4F4F4"/>
                          </a:solidFill>
                          <a:latin typeface="Fira Sans Light"/>
                          <a:hlinkClick r:id="rId2" tooltip="https://pixelplex.io/blog/blockchain-charity-projects-and-their-philanthropic-benefits/"/>
                        </a:rPr>
                        <a:t>Blockchain Charity Projects and Their Philanthropic Benefits</a:t>
                      </a:r>
                      <a:endParaRPr lang="en-US" sz="1100"/>
                    </a:p>
                  </a:txBody>
                  <a:tcPr marL="190500" marR="190500" marT="190500" marB="190500" anchor="ctr">
                    <a:lnL cmpd="sng" algn="ctr" cap="flat" w="0">
                      <a:solidFill>
                        <a:srgbClr val="00A181"/>
                      </a:solidFill>
                      <a:prstDash val="solid"/>
                      <a:round/>
                      <a:headEnd type="none" w="med" len="med"/>
                      <a:tailEnd type="none" w="med" len="med"/>
                    </a:lnL>
                    <a:lnR cmpd="sng" algn="ctr" cap="flat" w="9525">
                      <a:solidFill>
                        <a:srgbClr val="00A181"/>
                      </a:solidFill>
                      <a:prstDash val="solid"/>
                      <a:round/>
                      <a:headEnd type="none" w="med" len="med"/>
                      <a:tailEnd type="none" w="med" len="med"/>
                    </a:lnR>
                    <a:lnT cmpd="sng" algn="ctr" cap="flat" w="0">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004651"/>
                    </a:solidFill>
                  </a:tcPr>
                </a:tc>
                <a:tc>
                  <a:txBody>
                    <a:bodyPr anchor="t" rtlCol="false"/>
                    <a:lstStyle/>
                    <a:p>
                      <a:pPr algn="ctr" marL="604519" indent="-302260" lvl="1">
                        <a:lnSpc>
                          <a:spcPts val="3919"/>
                        </a:lnSpc>
                        <a:buFont typeface="Arial"/>
                        <a:buChar char="•"/>
                        <a:defRPr/>
                      </a:pPr>
                      <a:r>
                        <a:rPr lang="en-US" sz="2799" u="sng">
                          <a:solidFill>
                            <a:srgbClr val="F4F4F4"/>
                          </a:solidFill>
                          <a:latin typeface="Fira Sans Light"/>
                          <a:hlinkClick r:id="rId3" tooltip="https://www.researchgate.net/publication/338359454_Blockchain-Based_Crowdfunding"/>
                        </a:rPr>
                        <a:t>Blockchain-Based Crowdfunding</a:t>
                      </a:r>
                      <a:endParaRPr lang="en-US" sz="1100"/>
                    </a:p>
                  </a:txBody>
                  <a:tcPr marL="190500" marR="190500" marT="190500" marB="190500" anchor="ctr">
                    <a:lnL cmpd="sng" algn="ctr" cap="flat" w="9525">
                      <a:solidFill>
                        <a:srgbClr val="00A181"/>
                      </a:solidFill>
                      <a:prstDash val="solid"/>
                      <a:round/>
                      <a:headEnd type="none" w="med" len="med"/>
                      <a:tailEnd type="none" w="med" len="med"/>
                    </a:lnL>
                    <a:lnR cmpd="sng" algn="ctr" cap="flat" w="0">
                      <a:solidFill>
                        <a:srgbClr val="00A181"/>
                      </a:solidFill>
                      <a:prstDash val="solid"/>
                      <a:round/>
                      <a:headEnd type="none" w="med" len="med"/>
                      <a:tailEnd type="none" w="med" len="med"/>
                    </a:lnR>
                    <a:lnT cmpd="sng" algn="ctr" cap="flat" w="0">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004651"/>
                    </a:solidFill>
                  </a:tcPr>
                </a:tc>
              </a:tr>
              <a:tr h="1535914">
                <a:tc>
                  <a:txBody>
                    <a:bodyPr anchor="t" rtlCol="false"/>
                    <a:lstStyle/>
                    <a:p>
                      <a:pPr algn="ctr" marL="604519" indent="-302260" lvl="1">
                        <a:lnSpc>
                          <a:spcPts val="3919"/>
                        </a:lnSpc>
                        <a:buFont typeface="Arial"/>
                        <a:buChar char="•"/>
                        <a:defRPr/>
                      </a:pPr>
                      <a:r>
                        <a:rPr lang="en-US" sz="2799" u="sng">
                          <a:solidFill>
                            <a:srgbClr val="F4F4F4"/>
                          </a:solidFill>
                          <a:latin typeface="Fira Sans Light"/>
                          <a:hlinkClick r:id="rId4" tooltip="https://www.bitgivefoundation.org"/>
                        </a:rPr>
                        <a:t>BitGive Foundation</a:t>
                      </a:r>
                      <a:endParaRPr lang="en-US" sz="1100"/>
                    </a:p>
                  </a:txBody>
                  <a:tcPr marL="190500" marR="190500" marT="190500" marB="190500" anchor="ctr">
                    <a:lnL cmpd="sng" algn="ctr" cap="flat" w="0">
                      <a:solidFill>
                        <a:srgbClr val="00A181"/>
                      </a:solidFill>
                      <a:prstDash val="solid"/>
                      <a:round/>
                      <a:headEnd type="none" w="med" len="med"/>
                      <a:tailEnd type="none" w="med" len="med"/>
                    </a:lnL>
                    <a:lnR cmpd="sng" algn="ctr" cap="flat" w="9525">
                      <a:solidFill>
                        <a:srgbClr val="00A181"/>
                      </a:solidFill>
                      <a:prstDash val="solid"/>
                      <a:round/>
                      <a:headEnd type="none" w="med" len="med"/>
                      <a:tailEnd type="none" w="med" len="med"/>
                    </a:lnR>
                    <a:lnT cmpd="sng" algn="ctr" cap="flat" w="9525">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004651"/>
                    </a:solidFill>
                  </a:tcPr>
                </a:tc>
                <a:tc>
                  <a:txBody>
                    <a:bodyPr anchor="t" rtlCol="false"/>
                    <a:lstStyle/>
                    <a:p>
                      <a:pPr algn="ctr" marL="604519" indent="-302260" lvl="1">
                        <a:lnSpc>
                          <a:spcPts val="3919"/>
                        </a:lnSpc>
                        <a:buFont typeface="Arial"/>
                        <a:buChar char="•"/>
                        <a:defRPr/>
                      </a:pPr>
                      <a:r>
                        <a:rPr lang="en-US" sz="2799" u="sng">
                          <a:solidFill>
                            <a:srgbClr val="F4F4F4"/>
                          </a:solidFill>
                          <a:latin typeface="Fira Sans Light"/>
                          <a:hlinkClick r:id="rId5" tooltip="https://donorbox.org/nonprofit-blog/crowdfunding-for-nonprofits#:~:text=Nonprofit%20crowdfunding%20is%20a%20form%20of%20fundraising%20that,end%20dates%2C%20as%20well%20as%20a%20financial%20goal."/>
                        </a:rPr>
                        <a:t>Crowdfunding for Nonprofits: Top Strategies &amp; Tactics</a:t>
                      </a:r>
                      <a:endParaRPr lang="en-US" sz="1100"/>
                    </a:p>
                  </a:txBody>
                  <a:tcPr marL="190500" marR="190500" marT="190500" marB="190500" anchor="ctr">
                    <a:lnL cmpd="sng" algn="ctr" cap="flat" w="9525">
                      <a:solidFill>
                        <a:srgbClr val="00A181"/>
                      </a:solidFill>
                      <a:prstDash val="solid"/>
                      <a:round/>
                      <a:headEnd type="none" w="med" len="med"/>
                      <a:tailEnd type="none" w="med" len="med"/>
                    </a:lnL>
                    <a:lnR cmpd="sng" algn="ctr" cap="flat" w="0">
                      <a:solidFill>
                        <a:srgbClr val="00A181"/>
                      </a:solidFill>
                      <a:prstDash val="solid"/>
                      <a:round/>
                      <a:headEnd type="none" w="med" len="med"/>
                      <a:tailEnd type="none" w="med" len="med"/>
                    </a:lnR>
                    <a:lnT cmpd="sng" algn="ctr" cap="flat" w="9525">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1028700" y="1028700"/>
            <a:ext cx="6910589" cy="828675"/>
          </a:xfrm>
          <a:prstGeom prst="rect">
            <a:avLst/>
          </a:prstGeom>
        </p:spPr>
        <p:txBody>
          <a:bodyPr anchor="t" rtlCol="false" tIns="0" lIns="0" bIns="0" rIns="0">
            <a:spAutoFit/>
          </a:bodyPr>
          <a:lstStyle/>
          <a:p>
            <a:pPr>
              <a:lnSpc>
                <a:spcPts val="6599"/>
              </a:lnSpc>
              <a:spcBef>
                <a:spcPct val="0"/>
              </a:spcBef>
            </a:pPr>
            <a:r>
              <a:rPr lang="en-US" sz="5499">
                <a:solidFill>
                  <a:srgbClr val="F4F4F4"/>
                </a:solidFill>
                <a:latin typeface="Fira Sans Bold"/>
              </a:rPr>
              <a:t>Refrences</a:t>
            </a:r>
          </a:p>
        </p:txBody>
      </p:sp>
      <p:grpSp>
        <p:nvGrpSpPr>
          <p:cNvPr name="Group 8" id="8"/>
          <p:cNvGrpSpPr/>
          <p:nvPr/>
        </p:nvGrpSpPr>
        <p:grpSpPr>
          <a:xfrm rot="0">
            <a:off x="15161907" y="0"/>
            <a:ext cx="3126093" cy="2735138"/>
            <a:chOff x="0" y="0"/>
            <a:chExt cx="4168124" cy="3646850"/>
          </a:xfrm>
        </p:grpSpPr>
        <p:grpSp>
          <p:nvGrpSpPr>
            <p:cNvPr name="Group 9" id="9"/>
            <p:cNvGrpSpPr/>
            <p:nvPr/>
          </p:nvGrpSpPr>
          <p:grpSpPr>
            <a:xfrm rot="0">
              <a:off x="0" y="0"/>
              <a:ext cx="4168124" cy="3646850"/>
              <a:chOff x="0" y="0"/>
              <a:chExt cx="749654" cy="655901"/>
            </a:xfrm>
          </p:grpSpPr>
          <p:sp>
            <p:nvSpPr>
              <p:cNvPr name="Freeform 10" id="10"/>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F4F4F4"/>
              </a:solidFill>
            </p:spPr>
          </p:sp>
          <p:sp>
            <p:nvSpPr>
              <p:cNvPr name="TextBox 11" id="11"/>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4168124" cy="3489659"/>
            </a:xfrm>
            <a:custGeom>
              <a:avLst/>
              <a:gdLst/>
              <a:ahLst/>
              <a:cxnLst/>
              <a:rect r="r" b="b" t="t" l="l"/>
              <a:pathLst>
                <a:path h="3489659" w="4168124">
                  <a:moveTo>
                    <a:pt x="0" y="0"/>
                  </a:moveTo>
                  <a:lnTo>
                    <a:pt x="4168124" y="0"/>
                  </a:lnTo>
                  <a:lnTo>
                    <a:pt x="4168124" y="3489659"/>
                  </a:lnTo>
                  <a:lnTo>
                    <a:pt x="0" y="3489659"/>
                  </a:lnTo>
                  <a:lnTo>
                    <a:pt x="0" y="0"/>
                  </a:lnTo>
                  <a:close/>
                </a:path>
              </a:pathLst>
            </a:custGeom>
            <a:blipFill>
              <a:blip r:embed="rId6"/>
              <a:stretch>
                <a:fillRect l="-6533" t="0" r="-6533" b="0"/>
              </a:stretch>
            </a:blipFill>
          </p:spPr>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807295" y="5625708"/>
            <a:ext cx="9758204" cy="5528076"/>
            <a:chOff x="0" y="0"/>
            <a:chExt cx="13010938" cy="7370768"/>
          </a:xfrm>
        </p:grpSpPr>
        <p:grpSp>
          <p:nvGrpSpPr>
            <p:cNvPr name="Group 3" id="3"/>
            <p:cNvGrpSpPr/>
            <p:nvPr/>
          </p:nvGrpSpPr>
          <p:grpSpPr>
            <a:xfrm rot="0">
              <a:off x="0" y="0"/>
              <a:ext cx="8511233" cy="737076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47843"/>
                </a:srgbClr>
              </a:solidFill>
            </p:spPr>
          </p:sp>
        </p:grpSp>
        <p:grpSp>
          <p:nvGrpSpPr>
            <p:cNvPr name="Group 5" id="5"/>
            <p:cNvGrpSpPr/>
            <p:nvPr/>
          </p:nvGrpSpPr>
          <p:grpSpPr>
            <a:xfrm rot="0">
              <a:off x="6979678" y="1235330"/>
              <a:ext cx="4046040" cy="350388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7843"/>
                </a:srgbClr>
              </a:solidFill>
            </p:spPr>
          </p:sp>
        </p:grpSp>
        <p:grpSp>
          <p:nvGrpSpPr>
            <p:cNvPr name="Group 7" id="7"/>
            <p:cNvGrpSpPr/>
            <p:nvPr/>
          </p:nvGrpSpPr>
          <p:grpSpPr>
            <a:xfrm rot="0">
              <a:off x="10155447" y="3838342"/>
              <a:ext cx="2855491" cy="247286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7843"/>
                </a:srgbClr>
              </a:solidFill>
            </p:spPr>
          </p:sp>
        </p:grpSp>
      </p:grpSp>
      <p:sp>
        <p:nvSpPr>
          <p:cNvPr name="TextBox 9" id="9"/>
          <p:cNvSpPr txBox="true"/>
          <p:nvPr/>
        </p:nvSpPr>
        <p:spPr>
          <a:xfrm rot="0">
            <a:off x="1028700" y="2960901"/>
            <a:ext cx="14766361" cy="4629150"/>
          </a:xfrm>
          <a:prstGeom prst="rect">
            <a:avLst/>
          </a:prstGeom>
        </p:spPr>
        <p:txBody>
          <a:bodyPr anchor="t" rtlCol="false" tIns="0" lIns="0" bIns="0" rIns="0">
            <a:spAutoFit/>
          </a:bodyPr>
          <a:lstStyle/>
          <a:p>
            <a:pPr>
              <a:lnSpc>
                <a:spcPts val="4080"/>
              </a:lnSpc>
              <a:spcBef>
                <a:spcPct val="0"/>
              </a:spcBef>
            </a:pPr>
            <a:r>
              <a:rPr lang="en-US" sz="3400">
                <a:solidFill>
                  <a:srgbClr val="000000"/>
                </a:solidFill>
                <a:latin typeface="Fira Sans Light"/>
              </a:rPr>
              <a:t>Finding reliable causes to support and effectively communicating needs are common challenges in fundraising. Without a centralized platform, donors struggle to locate authentic events, while beneficiaries find it hard to share their stories. This lack of transparency leads to distrust and limits the impact of donations. "Sathisahyogi" simplifies this process by offering an easy-to-use web platform connecting donors with trustworthy events and empowering beneficiaries to transparently communicate their needs. The goal is to build trust, transparency, and impactful support within communities.</a:t>
            </a:r>
          </a:p>
        </p:txBody>
      </p:sp>
      <p:sp>
        <p:nvSpPr>
          <p:cNvPr name="TextBox 10" id="10"/>
          <p:cNvSpPr txBox="true"/>
          <p:nvPr/>
        </p:nvSpPr>
        <p:spPr>
          <a:xfrm rot="0">
            <a:off x="1028700" y="1028700"/>
            <a:ext cx="14766361" cy="828675"/>
          </a:xfrm>
          <a:prstGeom prst="rect">
            <a:avLst/>
          </a:prstGeom>
        </p:spPr>
        <p:txBody>
          <a:bodyPr anchor="t" rtlCol="false" tIns="0" lIns="0" bIns="0" rIns="0">
            <a:spAutoFit/>
          </a:bodyPr>
          <a:lstStyle/>
          <a:p>
            <a:pPr>
              <a:lnSpc>
                <a:spcPts val="6599"/>
              </a:lnSpc>
            </a:pPr>
            <a:r>
              <a:rPr lang="en-US" sz="5499">
                <a:solidFill>
                  <a:srgbClr val="000000"/>
                </a:solidFill>
                <a:latin typeface="Fira Sans Bold"/>
              </a:rPr>
              <a:t>Problem Statement:</a:t>
            </a:r>
          </a:p>
        </p:txBody>
      </p:sp>
      <p:grpSp>
        <p:nvGrpSpPr>
          <p:cNvPr name="Group 11" id="11"/>
          <p:cNvGrpSpPr/>
          <p:nvPr/>
        </p:nvGrpSpPr>
        <p:grpSpPr>
          <a:xfrm rot="0">
            <a:off x="15441658" y="0"/>
            <a:ext cx="2846342" cy="2490373"/>
            <a:chOff x="0" y="0"/>
            <a:chExt cx="3795123" cy="3320497"/>
          </a:xfrm>
        </p:grpSpPr>
        <p:grpSp>
          <p:nvGrpSpPr>
            <p:cNvPr name="Group 12" id="12"/>
            <p:cNvGrpSpPr/>
            <p:nvPr/>
          </p:nvGrpSpPr>
          <p:grpSpPr>
            <a:xfrm rot="0">
              <a:off x="0" y="0"/>
              <a:ext cx="3795123" cy="3320497"/>
              <a:chOff x="0" y="0"/>
              <a:chExt cx="749654" cy="655901"/>
            </a:xfrm>
          </p:grpSpPr>
          <p:sp>
            <p:nvSpPr>
              <p:cNvPr name="Freeform 13" id="13"/>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A181"/>
              </a:solidFill>
            </p:spPr>
          </p:sp>
          <p:sp>
            <p:nvSpPr>
              <p:cNvPr name="TextBox 14" id="14"/>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0" y="0"/>
              <a:ext cx="3795123" cy="3177373"/>
            </a:xfrm>
            <a:custGeom>
              <a:avLst/>
              <a:gdLst/>
              <a:ahLst/>
              <a:cxnLst/>
              <a:rect r="r" b="b" t="t" l="l"/>
              <a:pathLst>
                <a:path h="3177373" w="3795123">
                  <a:moveTo>
                    <a:pt x="0" y="0"/>
                  </a:moveTo>
                  <a:lnTo>
                    <a:pt x="3795123" y="0"/>
                  </a:lnTo>
                  <a:lnTo>
                    <a:pt x="3795123" y="3177373"/>
                  </a:lnTo>
                  <a:lnTo>
                    <a:pt x="0" y="3177373"/>
                  </a:lnTo>
                  <a:lnTo>
                    <a:pt x="0" y="0"/>
                  </a:lnTo>
                  <a:close/>
                </a:path>
              </a:pathLst>
            </a:custGeom>
            <a:blipFill>
              <a:blip r:embed="rId2"/>
              <a:stretch>
                <a:fillRect l="-6533" t="0" r="-6533" b="0"/>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0" y="-17861"/>
            <a:ext cx="2846342" cy="2490373"/>
            <a:chOff x="0" y="0"/>
            <a:chExt cx="3795123" cy="3320497"/>
          </a:xfrm>
        </p:grpSpPr>
        <p:grpSp>
          <p:nvGrpSpPr>
            <p:cNvPr name="Group 5" id="5"/>
            <p:cNvGrpSpPr/>
            <p:nvPr/>
          </p:nvGrpSpPr>
          <p:grpSpPr>
            <a:xfrm rot="0">
              <a:off x="0" y="0"/>
              <a:ext cx="3795123" cy="3320497"/>
              <a:chOff x="0" y="0"/>
              <a:chExt cx="749654" cy="655901"/>
            </a:xfrm>
          </p:grpSpPr>
          <p:sp>
            <p:nvSpPr>
              <p:cNvPr name="Freeform 6" id="6"/>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A181"/>
              </a:solidFill>
            </p:spPr>
          </p:sp>
          <p:sp>
            <p:nvSpPr>
              <p:cNvPr name="TextBox 7" id="7"/>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0" y="0"/>
              <a:ext cx="3795123" cy="3177373"/>
            </a:xfrm>
            <a:custGeom>
              <a:avLst/>
              <a:gdLst/>
              <a:ahLst/>
              <a:cxnLst/>
              <a:rect r="r" b="b" t="t" l="l"/>
              <a:pathLst>
                <a:path h="3177373" w="3795123">
                  <a:moveTo>
                    <a:pt x="0" y="0"/>
                  </a:moveTo>
                  <a:lnTo>
                    <a:pt x="3795123" y="0"/>
                  </a:lnTo>
                  <a:lnTo>
                    <a:pt x="3795123" y="3177373"/>
                  </a:lnTo>
                  <a:lnTo>
                    <a:pt x="0" y="3177373"/>
                  </a:lnTo>
                  <a:lnTo>
                    <a:pt x="0" y="0"/>
                  </a:lnTo>
                  <a:close/>
                </a:path>
              </a:pathLst>
            </a:custGeom>
            <a:blipFill>
              <a:blip r:embed="rId2"/>
              <a:stretch>
                <a:fillRect l="-6533" t="0" r="-6533" b="0"/>
              </a:stretch>
            </a:blipFill>
          </p:spPr>
        </p:sp>
      </p:grpSp>
      <p:sp>
        <p:nvSpPr>
          <p:cNvPr name="Freeform 9" id="9"/>
          <p:cNvSpPr/>
          <p:nvPr/>
        </p:nvSpPr>
        <p:spPr>
          <a:xfrm flipH="false" flipV="false" rot="0">
            <a:off x="11010699" y="5313943"/>
            <a:ext cx="6282143" cy="3944357"/>
          </a:xfrm>
          <a:custGeom>
            <a:avLst/>
            <a:gdLst/>
            <a:ahLst/>
            <a:cxnLst/>
            <a:rect r="r" b="b" t="t" l="l"/>
            <a:pathLst>
              <a:path h="3944357" w="6282143">
                <a:moveTo>
                  <a:pt x="0" y="0"/>
                </a:moveTo>
                <a:lnTo>
                  <a:pt x="6282143" y="0"/>
                </a:lnTo>
                <a:lnTo>
                  <a:pt x="6282143" y="3944357"/>
                </a:lnTo>
                <a:lnTo>
                  <a:pt x="0" y="3944357"/>
                </a:lnTo>
                <a:lnTo>
                  <a:pt x="0" y="0"/>
                </a:lnTo>
                <a:close/>
              </a:path>
            </a:pathLst>
          </a:custGeom>
          <a:blipFill>
            <a:blip r:embed="rId3"/>
            <a:stretch>
              <a:fillRect l="0" t="-3089" r="0" b="-3089"/>
            </a:stretch>
          </a:blipFill>
        </p:spPr>
      </p:sp>
      <p:sp>
        <p:nvSpPr>
          <p:cNvPr name="Freeform 10" id="10"/>
          <p:cNvSpPr/>
          <p:nvPr/>
        </p:nvSpPr>
        <p:spPr>
          <a:xfrm flipH="false" flipV="false" rot="0">
            <a:off x="9207860" y="423911"/>
            <a:ext cx="5193028" cy="4097202"/>
          </a:xfrm>
          <a:custGeom>
            <a:avLst/>
            <a:gdLst/>
            <a:ahLst/>
            <a:cxnLst/>
            <a:rect r="r" b="b" t="t" l="l"/>
            <a:pathLst>
              <a:path h="4097202" w="5193028">
                <a:moveTo>
                  <a:pt x="0" y="0"/>
                </a:moveTo>
                <a:lnTo>
                  <a:pt x="5193028" y="0"/>
                </a:lnTo>
                <a:lnTo>
                  <a:pt x="5193028" y="4097202"/>
                </a:lnTo>
                <a:lnTo>
                  <a:pt x="0" y="4097202"/>
                </a:lnTo>
                <a:lnTo>
                  <a:pt x="0" y="0"/>
                </a:lnTo>
                <a:close/>
              </a:path>
            </a:pathLst>
          </a:custGeom>
          <a:blipFill>
            <a:blip r:embed="rId4"/>
            <a:stretch>
              <a:fillRect l="0" t="0" r="0" b="0"/>
            </a:stretch>
          </a:blipFill>
        </p:spPr>
      </p:sp>
      <p:grpSp>
        <p:nvGrpSpPr>
          <p:cNvPr name="Group 11" id="11"/>
          <p:cNvGrpSpPr/>
          <p:nvPr/>
        </p:nvGrpSpPr>
        <p:grpSpPr>
          <a:xfrm rot="0">
            <a:off x="1423171" y="2763772"/>
            <a:ext cx="7784689" cy="5303931"/>
            <a:chOff x="0" y="0"/>
            <a:chExt cx="10379585" cy="7071908"/>
          </a:xfrm>
        </p:grpSpPr>
        <p:sp>
          <p:nvSpPr>
            <p:cNvPr name="TextBox 12" id="12"/>
            <p:cNvSpPr txBox="true"/>
            <p:nvPr/>
          </p:nvSpPr>
          <p:spPr>
            <a:xfrm rot="0">
              <a:off x="0" y="0"/>
              <a:ext cx="10379585" cy="2209800"/>
            </a:xfrm>
            <a:prstGeom prst="rect">
              <a:avLst/>
            </a:prstGeom>
          </p:spPr>
          <p:txBody>
            <a:bodyPr anchor="t" rtlCol="false" tIns="0" lIns="0" bIns="0" rIns="0">
              <a:spAutoFit/>
            </a:bodyPr>
            <a:lstStyle/>
            <a:p>
              <a:pPr>
                <a:lnSpc>
                  <a:spcPts val="6599"/>
                </a:lnSpc>
                <a:spcBef>
                  <a:spcPct val="0"/>
                </a:spcBef>
              </a:pPr>
              <a:r>
                <a:rPr lang="en-US" sz="5499">
                  <a:solidFill>
                    <a:srgbClr val="000000"/>
                  </a:solidFill>
                  <a:latin typeface="Fira Sans Bold"/>
                </a:rPr>
                <a:t>What is charity crowdfunding?</a:t>
              </a:r>
            </a:p>
          </p:txBody>
        </p:sp>
        <p:sp>
          <p:nvSpPr>
            <p:cNvPr name="TextBox 13" id="13"/>
            <p:cNvSpPr txBox="true"/>
            <p:nvPr/>
          </p:nvSpPr>
          <p:spPr>
            <a:xfrm rot="0">
              <a:off x="0" y="2435349"/>
              <a:ext cx="9298793" cy="46365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Crowdfunding is an event of funding a project or a campaign online by collecting small amounts of money from a large volume of people.</a:t>
              </a:r>
            </a:p>
            <a:p>
              <a:pPr marL="539749" indent="-269875" lvl="1">
                <a:lnSpc>
                  <a:spcPts val="3499"/>
                </a:lnSpc>
                <a:buFont typeface="Arial"/>
                <a:buChar char="•"/>
              </a:pPr>
              <a:r>
                <a:rPr lang="en-US" sz="2499">
                  <a:solidFill>
                    <a:srgbClr val="000000"/>
                  </a:solidFill>
                  <a:latin typeface="Fira Sans Light"/>
                </a:rPr>
                <a:t>In Charity Crowdfunding beneficiary is not expected to give anything in return.</a:t>
              </a:r>
            </a:p>
            <a:p>
              <a:pPr algn="l" marL="539749" indent="-269875" lvl="1">
                <a:lnSpc>
                  <a:spcPts val="3499"/>
                </a:lnSpc>
                <a:buFont typeface="Arial"/>
                <a:buChar char="•"/>
              </a:pPr>
              <a:r>
                <a:rPr lang="en-US" sz="2499">
                  <a:solidFill>
                    <a:srgbClr val="000000"/>
                  </a:solidFill>
                  <a:latin typeface="Fira Sans Light"/>
                </a:rPr>
                <a:t>Example: Community temple, Central Park, School, Startup, Health</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869281" y="2841163"/>
            <a:ext cx="5962191" cy="2113337"/>
            <a:chOff x="0" y="0"/>
            <a:chExt cx="929717" cy="329544"/>
          </a:xfrm>
        </p:grpSpPr>
        <p:sp>
          <p:nvSpPr>
            <p:cNvPr name="Freeform 3" id="3"/>
            <p:cNvSpPr/>
            <p:nvPr/>
          </p:nvSpPr>
          <p:spPr>
            <a:xfrm flipH="false" flipV="false" rot="0">
              <a:off x="0" y="0"/>
              <a:ext cx="929717" cy="329544"/>
            </a:xfrm>
            <a:custGeom>
              <a:avLst/>
              <a:gdLst/>
              <a:ahLst/>
              <a:cxnLst/>
              <a:rect r="r" b="b" t="t" l="l"/>
              <a:pathLst>
                <a:path h="329544" w="929717">
                  <a:moveTo>
                    <a:pt x="0" y="0"/>
                  </a:moveTo>
                  <a:lnTo>
                    <a:pt x="929717" y="0"/>
                  </a:lnTo>
                  <a:lnTo>
                    <a:pt x="929717" y="329544"/>
                  </a:lnTo>
                  <a:lnTo>
                    <a:pt x="0" y="329544"/>
                  </a:lnTo>
                  <a:close/>
                </a:path>
              </a:pathLst>
            </a:custGeom>
            <a:solidFill>
              <a:srgbClr val="A4E473"/>
            </a:solidFill>
          </p:spPr>
        </p:sp>
        <p:sp>
          <p:nvSpPr>
            <p:cNvPr name="TextBox 4" id="4"/>
            <p:cNvSpPr txBox="true"/>
            <p:nvPr/>
          </p:nvSpPr>
          <p:spPr>
            <a:xfrm>
              <a:off x="0" y="-38100"/>
              <a:ext cx="929717" cy="367644"/>
            </a:xfrm>
            <a:prstGeom prst="rect">
              <a:avLst/>
            </a:prstGeom>
          </p:spPr>
          <p:txBody>
            <a:bodyPr anchor="ctr" rtlCol="false" tIns="254000" lIns="254000" bIns="254000" rIns="254000"/>
            <a:lstStyle/>
            <a:p>
              <a:pPr algn="ctr">
                <a:lnSpc>
                  <a:spcPts val="5199"/>
                </a:lnSpc>
              </a:pPr>
              <a:r>
                <a:rPr lang="en-US" sz="3999">
                  <a:solidFill>
                    <a:srgbClr val="000000"/>
                  </a:solidFill>
                  <a:latin typeface="Fira Sans Light"/>
                </a:rPr>
                <a:t>BitGive donation project</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004651"/>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971550"/>
            <a:ext cx="6629142" cy="892175"/>
          </a:xfrm>
          <a:prstGeom prst="rect">
            <a:avLst/>
          </a:prstGeom>
        </p:spPr>
        <p:txBody>
          <a:bodyPr anchor="t" rtlCol="false" tIns="0" lIns="0" bIns="0" rIns="0">
            <a:spAutoFit/>
          </a:bodyPr>
          <a:lstStyle/>
          <a:p>
            <a:pPr marL="0" indent="0" lvl="0">
              <a:lnSpc>
                <a:spcPts val="7149"/>
              </a:lnSpc>
              <a:spcBef>
                <a:spcPct val="0"/>
              </a:spcBef>
            </a:pPr>
            <a:r>
              <a:rPr lang="en-US" sz="5499">
                <a:solidFill>
                  <a:srgbClr val="F4F4F4"/>
                </a:solidFill>
                <a:latin typeface="Fira Sans Bold"/>
              </a:rPr>
              <a:t>Existing Projects</a:t>
            </a:r>
          </a:p>
        </p:txBody>
      </p:sp>
      <p:grpSp>
        <p:nvGrpSpPr>
          <p:cNvPr name="Group 10" id="10"/>
          <p:cNvGrpSpPr/>
          <p:nvPr/>
        </p:nvGrpSpPr>
        <p:grpSpPr>
          <a:xfrm rot="0">
            <a:off x="11411206" y="2841163"/>
            <a:ext cx="5848094" cy="2113337"/>
            <a:chOff x="0" y="0"/>
            <a:chExt cx="911926" cy="329544"/>
          </a:xfrm>
        </p:grpSpPr>
        <p:sp>
          <p:nvSpPr>
            <p:cNvPr name="Freeform 11" id="11"/>
            <p:cNvSpPr/>
            <p:nvPr/>
          </p:nvSpPr>
          <p:spPr>
            <a:xfrm flipH="false" flipV="false" rot="0">
              <a:off x="0" y="0"/>
              <a:ext cx="911926" cy="329544"/>
            </a:xfrm>
            <a:custGeom>
              <a:avLst/>
              <a:gdLst/>
              <a:ahLst/>
              <a:cxnLst/>
              <a:rect r="r" b="b" t="t" l="l"/>
              <a:pathLst>
                <a:path h="329544" w="911926">
                  <a:moveTo>
                    <a:pt x="0" y="0"/>
                  </a:moveTo>
                  <a:lnTo>
                    <a:pt x="911926" y="0"/>
                  </a:lnTo>
                  <a:lnTo>
                    <a:pt x="911926" y="329544"/>
                  </a:lnTo>
                  <a:lnTo>
                    <a:pt x="0" y="329544"/>
                  </a:lnTo>
                  <a:close/>
                </a:path>
              </a:pathLst>
            </a:custGeom>
            <a:solidFill>
              <a:srgbClr val="A4E473"/>
            </a:solidFill>
          </p:spPr>
        </p:sp>
        <p:sp>
          <p:nvSpPr>
            <p:cNvPr name="TextBox 12" id="12"/>
            <p:cNvSpPr txBox="true"/>
            <p:nvPr/>
          </p:nvSpPr>
          <p:spPr>
            <a:xfrm>
              <a:off x="0" y="-38100"/>
              <a:ext cx="911926" cy="367644"/>
            </a:xfrm>
            <a:prstGeom prst="rect">
              <a:avLst/>
            </a:prstGeom>
          </p:spPr>
          <p:txBody>
            <a:bodyPr anchor="ctr" rtlCol="false" tIns="254000" lIns="254000" bIns="254000" rIns="254000"/>
            <a:lstStyle/>
            <a:p>
              <a:pPr algn="ctr">
                <a:lnSpc>
                  <a:spcPts val="5199"/>
                </a:lnSpc>
              </a:pPr>
              <a:r>
                <a:rPr lang="en-US" sz="3999">
                  <a:solidFill>
                    <a:srgbClr val="000000"/>
                  </a:solidFill>
                  <a:latin typeface="Fira Sans Light"/>
                </a:rPr>
                <a:t>Alice crowdfunding platform</a:t>
              </a:r>
            </a:p>
          </p:txBody>
        </p:sp>
      </p:grpSp>
      <p:sp>
        <p:nvSpPr>
          <p:cNvPr name="TextBox 13" id="13"/>
          <p:cNvSpPr txBox="true"/>
          <p:nvPr/>
        </p:nvSpPr>
        <p:spPr>
          <a:xfrm rot="0">
            <a:off x="4869281" y="5194633"/>
            <a:ext cx="5962191"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 BitGive: the first blockchain nonprofit for better giving</a:t>
            </a:r>
          </a:p>
          <a:p>
            <a:pPr marL="539749" indent="-269875" lvl="1">
              <a:lnSpc>
                <a:spcPts val="3499"/>
              </a:lnSpc>
              <a:buFont typeface="Arial"/>
              <a:buChar char="•"/>
            </a:pPr>
            <a:r>
              <a:rPr lang="en-US" sz="2499">
                <a:solidFill>
                  <a:srgbClr val="000000"/>
                </a:solidFill>
                <a:latin typeface="Fira Sans Light"/>
              </a:rPr>
              <a:t>See where your money goes and how it helps in real time</a:t>
            </a:r>
          </a:p>
          <a:p>
            <a:pPr marL="539749" indent="-269875" lvl="1">
              <a:lnSpc>
                <a:spcPts val="3499"/>
              </a:lnSpc>
              <a:buFont typeface="Arial"/>
              <a:buChar char="•"/>
            </a:pPr>
            <a:r>
              <a:rPr lang="en-US" sz="2499">
                <a:solidFill>
                  <a:srgbClr val="000000"/>
                </a:solidFill>
                <a:latin typeface="Fira Sans Light"/>
              </a:rPr>
              <a:t>No middlemen, no hidden fees</a:t>
            </a:r>
          </a:p>
          <a:p>
            <a:pPr marL="539749" indent="-269875" lvl="1">
              <a:lnSpc>
                <a:spcPts val="3499"/>
              </a:lnSpc>
              <a:buFont typeface="Arial"/>
              <a:buChar char="•"/>
            </a:pPr>
            <a:r>
              <a:rPr lang="en-US" sz="2499">
                <a:solidFill>
                  <a:srgbClr val="000000"/>
                </a:solidFill>
                <a:latin typeface="Fira Sans Light"/>
              </a:rPr>
              <a:t>Just pure and simple donations</a:t>
            </a:r>
          </a:p>
        </p:txBody>
      </p:sp>
      <p:sp>
        <p:nvSpPr>
          <p:cNvPr name="TextBox 14" id="14"/>
          <p:cNvSpPr txBox="true"/>
          <p:nvPr/>
        </p:nvSpPr>
        <p:spPr>
          <a:xfrm rot="0">
            <a:off x="11411206" y="5194633"/>
            <a:ext cx="5848094" cy="39274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Alice helps charities raise funds online</a:t>
            </a:r>
          </a:p>
          <a:p>
            <a:pPr marL="539749" indent="-269875" lvl="1">
              <a:lnSpc>
                <a:spcPts val="3499"/>
              </a:lnSpc>
              <a:buFont typeface="Arial"/>
              <a:buChar char="•"/>
            </a:pPr>
            <a:r>
              <a:rPr lang="en-US" sz="2499">
                <a:solidFill>
                  <a:srgbClr val="000000"/>
                </a:solidFill>
                <a:latin typeface="Fira Sans Light"/>
              </a:rPr>
              <a:t>It uses Ethereum blockchain and smart contracts</a:t>
            </a:r>
          </a:p>
          <a:p>
            <a:pPr marL="539749" indent="-269875" lvl="1">
              <a:lnSpc>
                <a:spcPts val="3499"/>
              </a:lnSpc>
              <a:buFont typeface="Arial"/>
              <a:buChar char="•"/>
            </a:pPr>
            <a:r>
              <a:rPr lang="en-US" sz="2499">
                <a:solidFill>
                  <a:srgbClr val="000000"/>
                </a:solidFill>
                <a:latin typeface="Fira Sans Light"/>
              </a:rPr>
              <a:t>It only sends money to the charities when they achieve their goals</a:t>
            </a:r>
          </a:p>
          <a:p>
            <a:pPr marL="539749" indent="-269875" lvl="1">
              <a:lnSpc>
                <a:spcPts val="3499"/>
              </a:lnSpc>
              <a:buFont typeface="Arial"/>
              <a:buChar char="•"/>
            </a:pPr>
            <a:r>
              <a:rPr lang="en-US" sz="2499">
                <a:solidFill>
                  <a:srgbClr val="000000"/>
                </a:solidFill>
                <a:latin typeface="Fira Sans Light"/>
              </a:rPr>
              <a:t>It lets donors get their money back if the goals are not met by the deadline</a:t>
            </a:r>
          </a:p>
        </p:txBody>
      </p:sp>
      <p:grpSp>
        <p:nvGrpSpPr>
          <p:cNvPr name="Group 15" id="15"/>
          <p:cNvGrpSpPr/>
          <p:nvPr/>
        </p:nvGrpSpPr>
        <p:grpSpPr>
          <a:xfrm rot="0">
            <a:off x="15441658" y="0"/>
            <a:ext cx="2846342" cy="2490373"/>
            <a:chOff x="0" y="0"/>
            <a:chExt cx="3795123" cy="3320497"/>
          </a:xfrm>
        </p:grpSpPr>
        <p:grpSp>
          <p:nvGrpSpPr>
            <p:cNvPr name="Group 16" id="16"/>
            <p:cNvGrpSpPr/>
            <p:nvPr/>
          </p:nvGrpSpPr>
          <p:grpSpPr>
            <a:xfrm rot="0">
              <a:off x="0" y="0"/>
              <a:ext cx="3795123" cy="3320497"/>
              <a:chOff x="0" y="0"/>
              <a:chExt cx="749654" cy="655901"/>
            </a:xfrm>
          </p:grpSpPr>
          <p:sp>
            <p:nvSpPr>
              <p:cNvPr name="Freeform 17" id="17"/>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A181"/>
              </a:solidFill>
            </p:spPr>
          </p:sp>
          <p:sp>
            <p:nvSpPr>
              <p:cNvPr name="TextBox 18" id="18"/>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0" y="0"/>
              <a:ext cx="3795123" cy="3177373"/>
            </a:xfrm>
            <a:custGeom>
              <a:avLst/>
              <a:gdLst/>
              <a:ahLst/>
              <a:cxnLst/>
              <a:rect r="r" b="b" t="t" l="l"/>
              <a:pathLst>
                <a:path h="3177373" w="3795123">
                  <a:moveTo>
                    <a:pt x="0" y="0"/>
                  </a:moveTo>
                  <a:lnTo>
                    <a:pt x="3795123" y="0"/>
                  </a:lnTo>
                  <a:lnTo>
                    <a:pt x="3795123" y="3177373"/>
                  </a:lnTo>
                  <a:lnTo>
                    <a:pt x="0" y="3177373"/>
                  </a:lnTo>
                  <a:lnTo>
                    <a:pt x="0" y="0"/>
                  </a:lnTo>
                  <a:close/>
                </a:path>
              </a:pathLst>
            </a:custGeom>
            <a:blipFill>
              <a:blip r:embed="rId2"/>
              <a:stretch>
                <a:fillRect l="-6533" t="0" r="-6533" b="0"/>
              </a:stretch>
            </a:blipFill>
          </p:spPr>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546449" y="386425"/>
            <a:ext cx="7582222" cy="1657350"/>
          </a:xfrm>
          <a:prstGeom prst="rect">
            <a:avLst/>
          </a:prstGeom>
        </p:spPr>
        <p:txBody>
          <a:bodyPr anchor="t" rtlCol="false" tIns="0" lIns="0" bIns="0" rIns="0">
            <a:spAutoFit/>
          </a:bodyPr>
          <a:lstStyle/>
          <a:p>
            <a:pPr>
              <a:lnSpc>
                <a:spcPts val="6599"/>
              </a:lnSpc>
              <a:spcBef>
                <a:spcPct val="0"/>
              </a:spcBef>
            </a:pPr>
            <a:r>
              <a:rPr lang="en-US" sz="5499">
                <a:solidFill>
                  <a:srgbClr val="F4F4F4"/>
                </a:solidFill>
                <a:latin typeface="Fira Sans Bold"/>
              </a:rPr>
              <a:t>Existing Research Paper</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8326465" y="2260563"/>
            <a:ext cx="9492285" cy="2037362"/>
            <a:chOff x="0" y="0"/>
            <a:chExt cx="12656381" cy="2716483"/>
          </a:xfrm>
        </p:grpSpPr>
        <p:sp>
          <p:nvSpPr>
            <p:cNvPr name="TextBox 12" id="12"/>
            <p:cNvSpPr txBox="true"/>
            <p:nvPr/>
          </p:nvSpPr>
          <p:spPr>
            <a:xfrm rot="0">
              <a:off x="0" y="-9525"/>
              <a:ext cx="12656381" cy="1457325"/>
            </a:xfrm>
            <a:prstGeom prst="rect">
              <a:avLst/>
            </a:prstGeom>
          </p:spPr>
          <p:txBody>
            <a:bodyPr anchor="t" rtlCol="false" tIns="0" lIns="0" bIns="0" rIns="0">
              <a:spAutoFit/>
            </a:bodyPr>
            <a:lstStyle/>
            <a:p>
              <a:pPr marL="777240" indent="-388620" lvl="1">
                <a:lnSpc>
                  <a:spcPts val="4320"/>
                </a:lnSpc>
                <a:buFont typeface="Arial"/>
                <a:buChar char="•"/>
              </a:pPr>
              <a:r>
                <a:rPr lang="en-US" sz="3600" u="sng">
                  <a:solidFill>
                    <a:srgbClr val="F4F4F4"/>
                  </a:solidFill>
                  <a:latin typeface="Fira Sans Light"/>
                  <a:hlinkClick r:id="rId2" tooltip="https://pixelplex.io/blog/blockchain-charity-projects-and-their-philanthropic-benefits/"/>
                </a:rPr>
                <a:t>Blockchain Charity Projects and Their Philanthropic Benefits</a:t>
              </a:r>
            </a:p>
          </p:txBody>
        </p:sp>
        <p:sp>
          <p:nvSpPr>
            <p:cNvPr name="TextBox 13" id="13"/>
            <p:cNvSpPr txBox="true"/>
            <p:nvPr/>
          </p:nvSpPr>
          <p:spPr>
            <a:xfrm rot="0">
              <a:off x="0" y="1796792"/>
              <a:ext cx="12656381" cy="919692"/>
            </a:xfrm>
            <a:prstGeom prst="rect">
              <a:avLst/>
            </a:prstGeom>
          </p:spPr>
          <p:txBody>
            <a:bodyPr anchor="t" rtlCol="false" tIns="0" lIns="0" bIns="0" rIns="0">
              <a:spAutoFit/>
            </a:bodyPr>
            <a:lstStyle/>
            <a:p>
              <a:pPr>
                <a:lnSpc>
                  <a:spcPts val="2800"/>
                </a:lnSpc>
                <a:spcBef>
                  <a:spcPct val="0"/>
                </a:spcBef>
              </a:pPr>
              <a:r>
                <a:rPr lang="en-US" sz="2000">
                  <a:solidFill>
                    <a:srgbClr val="F4F4F4"/>
                  </a:solidFill>
                  <a:latin typeface="Fira Sans Light"/>
                </a:rPr>
                <a:t>This article talks about how blockchain technology helps increasing transparency between donor and beneficiary for charity projects.</a:t>
              </a:r>
            </a:p>
          </p:txBody>
        </p:sp>
      </p:grpSp>
      <p:grpSp>
        <p:nvGrpSpPr>
          <p:cNvPr name="Group 14" id="14"/>
          <p:cNvGrpSpPr/>
          <p:nvPr/>
        </p:nvGrpSpPr>
        <p:grpSpPr>
          <a:xfrm rot="0">
            <a:off x="8326465" y="7696392"/>
            <a:ext cx="9492285" cy="2037362"/>
            <a:chOff x="0" y="0"/>
            <a:chExt cx="12656381" cy="2716483"/>
          </a:xfrm>
        </p:grpSpPr>
        <p:sp>
          <p:nvSpPr>
            <p:cNvPr name="TextBox 15" id="15"/>
            <p:cNvSpPr txBox="true"/>
            <p:nvPr/>
          </p:nvSpPr>
          <p:spPr>
            <a:xfrm rot="0">
              <a:off x="0" y="-9525"/>
              <a:ext cx="12656381" cy="1457325"/>
            </a:xfrm>
            <a:prstGeom prst="rect">
              <a:avLst/>
            </a:prstGeom>
          </p:spPr>
          <p:txBody>
            <a:bodyPr anchor="t" rtlCol="false" tIns="0" lIns="0" bIns="0" rIns="0">
              <a:spAutoFit/>
            </a:bodyPr>
            <a:lstStyle/>
            <a:p>
              <a:pPr marL="777240" indent="-388620" lvl="1">
                <a:lnSpc>
                  <a:spcPts val="4320"/>
                </a:lnSpc>
                <a:buFont typeface="Arial"/>
                <a:buChar char="•"/>
              </a:pPr>
              <a:r>
                <a:rPr lang="en-US" sz="3600" u="sng">
                  <a:solidFill>
                    <a:srgbClr val="F4F4F4"/>
                  </a:solidFill>
                  <a:latin typeface="Fira Sans Light"/>
                  <a:hlinkClick r:id="rId3" tooltip="https://iopscience.iop.org/article/10.1088/1757-899X/768/7/072020/pdf"/>
                </a:rPr>
                <a:t>Research on Charity System Based on Blockchain</a:t>
              </a:r>
            </a:p>
          </p:txBody>
        </p:sp>
        <p:sp>
          <p:nvSpPr>
            <p:cNvPr name="TextBox 16" id="16"/>
            <p:cNvSpPr txBox="true"/>
            <p:nvPr/>
          </p:nvSpPr>
          <p:spPr>
            <a:xfrm rot="0">
              <a:off x="0" y="1796792"/>
              <a:ext cx="12656381" cy="919692"/>
            </a:xfrm>
            <a:prstGeom prst="rect">
              <a:avLst/>
            </a:prstGeom>
          </p:spPr>
          <p:txBody>
            <a:bodyPr anchor="t" rtlCol="false" tIns="0" lIns="0" bIns="0" rIns="0">
              <a:spAutoFit/>
            </a:bodyPr>
            <a:lstStyle/>
            <a:p>
              <a:pPr>
                <a:lnSpc>
                  <a:spcPts val="2800"/>
                </a:lnSpc>
                <a:spcBef>
                  <a:spcPct val="0"/>
                </a:spcBef>
              </a:pPr>
              <a:r>
                <a:rPr lang="en-US" sz="2000">
                  <a:solidFill>
                    <a:srgbClr val="F4F4F4"/>
                  </a:solidFill>
                  <a:latin typeface="Fira Sans Light"/>
                </a:rPr>
                <a:t>This project uses Ethereum technology and collect funds on reward based Crowdfunding.</a:t>
              </a:r>
            </a:p>
          </p:txBody>
        </p:sp>
      </p:grpSp>
      <p:sp>
        <p:nvSpPr>
          <p:cNvPr name="AutoShape 17" id="17"/>
          <p:cNvSpPr/>
          <p:nvPr/>
        </p:nvSpPr>
        <p:spPr>
          <a:xfrm>
            <a:off x="8326465" y="3464982"/>
            <a:ext cx="9492285" cy="0"/>
          </a:xfrm>
          <a:prstGeom prst="line">
            <a:avLst/>
          </a:prstGeom>
          <a:ln cap="flat" w="9525">
            <a:solidFill>
              <a:srgbClr val="F4F4F4"/>
            </a:solidFill>
            <a:prstDash val="solid"/>
            <a:headEnd type="none" len="sm" w="sm"/>
            <a:tailEnd type="none" len="sm" w="sm"/>
          </a:ln>
        </p:spPr>
      </p:sp>
      <p:grpSp>
        <p:nvGrpSpPr>
          <p:cNvPr name="Group 18" id="18"/>
          <p:cNvGrpSpPr/>
          <p:nvPr/>
        </p:nvGrpSpPr>
        <p:grpSpPr>
          <a:xfrm rot="0">
            <a:off x="8326465" y="4771322"/>
            <a:ext cx="9492285" cy="2437819"/>
            <a:chOff x="0" y="0"/>
            <a:chExt cx="12656381" cy="3250426"/>
          </a:xfrm>
        </p:grpSpPr>
        <p:sp>
          <p:nvSpPr>
            <p:cNvPr name="TextBox 19" id="19"/>
            <p:cNvSpPr txBox="true"/>
            <p:nvPr/>
          </p:nvSpPr>
          <p:spPr>
            <a:xfrm rot="0">
              <a:off x="0" y="0"/>
              <a:ext cx="12656381" cy="1828800"/>
            </a:xfrm>
            <a:prstGeom prst="rect">
              <a:avLst/>
            </a:prstGeom>
          </p:spPr>
          <p:txBody>
            <a:bodyPr anchor="t" rtlCol="false" tIns="0" lIns="0" bIns="0" rIns="0">
              <a:spAutoFit/>
            </a:bodyPr>
            <a:lstStyle/>
            <a:p>
              <a:pPr marL="659767" indent="-329883" lvl="1">
                <a:lnSpc>
                  <a:spcPts val="3667"/>
                </a:lnSpc>
                <a:buFont typeface="Arial"/>
                <a:buChar char="•"/>
              </a:pPr>
              <a:r>
                <a:rPr lang="en-US" sz="3055" u="sng">
                  <a:solidFill>
                    <a:srgbClr val="F4F4F4"/>
                  </a:solidFill>
                  <a:latin typeface="Fira Sans Light"/>
                  <a:hlinkClick r:id="rId4" tooltip="https://publisher.uthm.edu.my/periodicals/index.php/aitcs/article/view/2202/1284"/>
                </a:rPr>
                <a:t>Decentralized Application for CharityOrganization Crowdfunding using Smart Contract and Blockchain </a:t>
              </a:r>
            </a:p>
          </p:txBody>
        </p:sp>
        <p:sp>
          <p:nvSpPr>
            <p:cNvPr name="TextBox 20" id="20"/>
            <p:cNvSpPr txBox="true"/>
            <p:nvPr/>
          </p:nvSpPr>
          <p:spPr>
            <a:xfrm rot="0">
              <a:off x="0" y="2340182"/>
              <a:ext cx="12656381" cy="910244"/>
            </a:xfrm>
            <a:prstGeom prst="rect">
              <a:avLst/>
            </a:prstGeom>
          </p:spPr>
          <p:txBody>
            <a:bodyPr anchor="t" rtlCol="false" tIns="0" lIns="0" bIns="0" rIns="0">
              <a:spAutoFit/>
            </a:bodyPr>
            <a:lstStyle/>
            <a:p>
              <a:pPr>
                <a:lnSpc>
                  <a:spcPts val="2796"/>
                </a:lnSpc>
              </a:pPr>
              <a:r>
                <a:rPr lang="en-US" sz="1997">
                  <a:solidFill>
                    <a:srgbClr val="F4F4F4"/>
                  </a:solidFill>
                  <a:latin typeface="Fira Sans Light"/>
                </a:rPr>
                <a:t>This document discusses how </a:t>
              </a:r>
              <a:r>
                <a:rPr lang="en-US" sz="1997">
                  <a:solidFill>
                    <a:srgbClr val="F4F4F4"/>
                  </a:solidFill>
                  <a:latin typeface="Fira Sans Light"/>
                </a:rPr>
                <a:t>blockchain technology can improve the crowdfunding model by using smart contracts and decentralized platforms.</a:t>
              </a:r>
            </a:p>
          </p:txBody>
        </p:sp>
        <p:sp>
          <p:nvSpPr>
            <p:cNvPr name="AutoShape 21" id="21"/>
            <p:cNvSpPr/>
            <p:nvPr/>
          </p:nvSpPr>
          <p:spPr>
            <a:xfrm>
              <a:off x="0" y="2054432"/>
              <a:ext cx="12656381" cy="0"/>
            </a:xfrm>
            <a:prstGeom prst="line">
              <a:avLst/>
            </a:prstGeom>
            <a:ln cap="flat" w="12700">
              <a:solidFill>
                <a:srgbClr val="F4F4F4"/>
              </a:solidFill>
              <a:prstDash val="solid"/>
              <a:headEnd type="none" len="sm" w="sm"/>
              <a:tailEnd type="none" len="sm" w="sm"/>
            </a:ln>
          </p:spPr>
        </p:sp>
      </p:grpSp>
      <p:grpSp>
        <p:nvGrpSpPr>
          <p:cNvPr name="Group 22" id="22"/>
          <p:cNvGrpSpPr/>
          <p:nvPr/>
        </p:nvGrpSpPr>
        <p:grpSpPr>
          <a:xfrm rot="0">
            <a:off x="15932409" y="0"/>
            <a:ext cx="2355591" cy="2060996"/>
            <a:chOff x="0" y="0"/>
            <a:chExt cx="3140788" cy="2747995"/>
          </a:xfrm>
        </p:grpSpPr>
        <p:grpSp>
          <p:nvGrpSpPr>
            <p:cNvPr name="Group 23" id="23"/>
            <p:cNvGrpSpPr/>
            <p:nvPr/>
          </p:nvGrpSpPr>
          <p:grpSpPr>
            <a:xfrm rot="0">
              <a:off x="0" y="0"/>
              <a:ext cx="3140788" cy="2747995"/>
              <a:chOff x="0" y="0"/>
              <a:chExt cx="749654" cy="655901"/>
            </a:xfrm>
          </p:grpSpPr>
          <p:sp>
            <p:nvSpPr>
              <p:cNvPr name="Freeform 24" id="24"/>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F4F4F4"/>
              </a:solidFill>
            </p:spPr>
          </p:sp>
          <p:sp>
            <p:nvSpPr>
              <p:cNvPr name="TextBox 25" id="25"/>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0" y="0"/>
              <a:ext cx="3140788" cy="2629547"/>
            </a:xfrm>
            <a:custGeom>
              <a:avLst/>
              <a:gdLst/>
              <a:ahLst/>
              <a:cxnLst/>
              <a:rect r="r" b="b" t="t" l="l"/>
              <a:pathLst>
                <a:path h="2629547" w="3140788">
                  <a:moveTo>
                    <a:pt x="0" y="0"/>
                  </a:moveTo>
                  <a:lnTo>
                    <a:pt x="3140788" y="0"/>
                  </a:lnTo>
                  <a:lnTo>
                    <a:pt x="3140788" y="2629547"/>
                  </a:lnTo>
                  <a:lnTo>
                    <a:pt x="0" y="2629547"/>
                  </a:lnTo>
                  <a:lnTo>
                    <a:pt x="0" y="0"/>
                  </a:lnTo>
                  <a:close/>
                </a:path>
              </a:pathLst>
            </a:custGeom>
            <a:blipFill>
              <a:blip r:embed="rId5"/>
              <a:stretch>
                <a:fillRect l="-6533" t="0" r="-6533" b="0"/>
              </a:stretch>
            </a:blipFill>
          </p:spPr>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1722651"/>
            <a:chOff x="0" y="0"/>
            <a:chExt cx="19688481" cy="2296867"/>
          </a:xfrm>
        </p:grpSpPr>
        <p:sp>
          <p:nvSpPr>
            <p:cNvPr name="TextBox 3" id="3"/>
            <p:cNvSpPr txBox="true"/>
            <p:nvPr/>
          </p:nvSpPr>
          <p:spPr>
            <a:xfrm rot="0">
              <a:off x="0" y="1563442"/>
              <a:ext cx="19688481" cy="7334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Light"/>
                </a:rPr>
                <a:t>How SathiSahyogi improves trust of donor?</a:t>
              </a:r>
            </a:p>
          </p:txBody>
        </p:sp>
        <p:sp>
          <p:nvSpPr>
            <p:cNvPr name="TextBox 4" id="4"/>
            <p:cNvSpPr txBox="true"/>
            <p:nvPr/>
          </p:nvSpPr>
          <p:spPr>
            <a:xfrm rot="0">
              <a:off x="0" y="0"/>
              <a:ext cx="19688481" cy="1104900"/>
            </a:xfrm>
            <a:prstGeom prst="rect">
              <a:avLst/>
            </a:prstGeom>
          </p:spPr>
          <p:txBody>
            <a:bodyPr anchor="t" rtlCol="false" tIns="0" lIns="0" bIns="0" rIns="0">
              <a:spAutoFit/>
            </a:bodyPr>
            <a:lstStyle/>
            <a:p>
              <a:pPr>
                <a:lnSpc>
                  <a:spcPts val="6599"/>
                </a:lnSpc>
              </a:pPr>
              <a:r>
                <a:rPr lang="en-US" sz="5499">
                  <a:solidFill>
                    <a:srgbClr val="000000"/>
                  </a:solidFill>
                  <a:latin typeface="Fira Sans Bold"/>
                </a:rPr>
                <a:t>Why SathiSahyogi?</a:t>
              </a:r>
            </a:p>
          </p:txBody>
        </p:sp>
      </p:grpSp>
      <p:grpSp>
        <p:nvGrpSpPr>
          <p:cNvPr name="Group 5" id="5"/>
          <p:cNvGrpSpPr/>
          <p:nvPr/>
        </p:nvGrpSpPr>
        <p:grpSpPr>
          <a:xfrm rot="-10800000">
            <a:off x="10762510" y="-873842"/>
            <a:ext cx="9758204" cy="5528076"/>
            <a:chOff x="0" y="0"/>
            <a:chExt cx="13010938" cy="7370768"/>
          </a:xfrm>
        </p:grpSpPr>
        <p:grpSp>
          <p:nvGrpSpPr>
            <p:cNvPr name="Group 6" id="6"/>
            <p:cNvGrpSpPr/>
            <p:nvPr/>
          </p:nvGrpSpPr>
          <p:grpSpPr>
            <a:xfrm rot="0">
              <a:off x="0" y="0"/>
              <a:ext cx="8511233" cy="7370768"/>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49804"/>
                </a:srgbClr>
              </a:solidFill>
            </p:spPr>
          </p:sp>
        </p:grpSp>
        <p:grpSp>
          <p:nvGrpSpPr>
            <p:cNvPr name="Group 8" id="8"/>
            <p:cNvGrpSpPr/>
            <p:nvPr/>
          </p:nvGrpSpPr>
          <p:grpSpPr>
            <a:xfrm rot="0">
              <a:off x="6979678" y="1235330"/>
              <a:ext cx="4046040" cy="350388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9804"/>
                </a:srgbClr>
              </a:solidFill>
            </p:spPr>
          </p:sp>
        </p:grpSp>
        <p:grpSp>
          <p:nvGrpSpPr>
            <p:cNvPr name="Group 10" id="10"/>
            <p:cNvGrpSpPr/>
            <p:nvPr/>
          </p:nvGrpSpPr>
          <p:grpSpPr>
            <a:xfrm rot="0">
              <a:off x="10155447" y="3838342"/>
              <a:ext cx="2855491" cy="2472869"/>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9804"/>
                </a:srgbClr>
              </a:solidFill>
            </p:spPr>
          </p:sp>
        </p:grpSp>
      </p:grpSp>
      <p:sp>
        <p:nvSpPr>
          <p:cNvPr name="TextBox 12" id="12"/>
          <p:cNvSpPr txBox="true"/>
          <p:nvPr/>
        </p:nvSpPr>
        <p:spPr>
          <a:xfrm rot="0">
            <a:off x="1028700" y="3773045"/>
            <a:ext cx="15752399" cy="5863991"/>
          </a:xfrm>
          <a:prstGeom prst="rect">
            <a:avLst/>
          </a:prstGeom>
        </p:spPr>
        <p:txBody>
          <a:bodyPr anchor="t" rtlCol="false" tIns="0" lIns="0" bIns="0" rIns="0">
            <a:spAutoFit/>
          </a:bodyPr>
          <a:lstStyle/>
          <a:p>
            <a:pPr>
              <a:lnSpc>
                <a:spcPts val="4248"/>
              </a:lnSpc>
              <a:spcBef>
                <a:spcPct val="0"/>
              </a:spcBef>
            </a:pPr>
            <a:r>
              <a:rPr lang="en-US" sz="3268">
                <a:solidFill>
                  <a:srgbClr val="000000"/>
                </a:solidFill>
                <a:latin typeface="Fira Sans Light"/>
              </a:rPr>
              <a:t>By incorporating blockchain into recording charitable donations, donors will be able to track exactly where their donations go and when they are put into use. SathiSahyogi will provide greater transparency behind nonprofit organizations and give both donors and operators greater accountability when it comes to how donations are spent.</a:t>
            </a:r>
          </a:p>
          <a:p>
            <a:pPr>
              <a:lnSpc>
                <a:spcPts val="4248"/>
              </a:lnSpc>
              <a:spcBef>
                <a:spcPct val="0"/>
              </a:spcBef>
            </a:pPr>
          </a:p>
          <a:p>
            <a:pPr>
              <a:lnSpc>
                <a:spcPts val="4248"/>
              </a:lnSpc>
              <a:spcBef>
                <a:spcPct val="0"/>
              </a:spcBef>
            </a:pPr>
            <a:r>
              <a:rPr lang="en-US" sz="3268">
                <a:solidFill>
                  <a:srgbClr val="000000"/>
                </a:solidFill>
                <a:latin typeface="Fira Sans Light"/>
              </a:rPr>
              <a:t>With large, centralized charities, there is always the possibility that too many levels of management will eat into their funds. With SathiSahyogi, the number of middlemen between donors and those they want to help is brought to a minimum, which allows a greater portion of donations to be given to those in need. And donor will be able be track when and where his charity was used.</a:t>
            </a:r>
          </a:p>
        </p:txBody>
      </p:sp>
      <p:grpSp>
        <p:nvGrpSpPr>
          <p:cNvPr name="Group 13" id="13"/>
          <p:cNvGrpSpPr/>
          <p:nvPr/>
        </p:nvGrpSpPr>
        <p:grpSpPr>
          <a:xfrm rot="0">
            <a:off x="15441658" y="0"/>
            <a:ext cx="2846342" cy="2490373"/>
            <a:chOff x="0" y="0"/>
            <a:chExt cx="3795123" cy="3320497"/>
          </a:xfrm>
        </p:grpSpPr>
        <p:grpSp>
          <p:nvGrpSpPr>
            <p:cNvPr name="Group 14" id="14"/>
            <p:cNvGrpSpPr/>
            <p:nvPr/>
          </p:nvGrpSpPr>
          <p:grpSpPr>
            <a:xfrm rot="0">
              <a:off x="0" y="0"/>
              <a:ext cx="3795123" cy="3320497"/>
              <a:chOff x="0" y="0"/>
              <a:chExt cx="749654" cy="655901"/>
            </a:xfrm>
          </p:grpSpPr>
          <p:sp>
            <p:nvSpPr>
              <p:cNvPr name="Freeform 15" id="15"/>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A181"/>
              </a:solidFill>
            </p:spPr>
          </p:sp>
          <p:sp>
            <p:nvSpPr>
              <p:cNvPr name="TextBox 16" id="16"/>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0" y="0"/>
              <a:ext cx="3795123" cy="3177373"/>
            </a:xfrm>
            <a:custGeom>
              <a:avLst/>
              <a:gdLst/>
              <a:ahLst/>
              <a:cxnLst/>
              <a:rect r="r" b="b" t="t" l="l"/>
              <a:pathLst>
                <a:path h="3177373" w="3795123">
                  <a:moveTo>
                    <a:pt x="0" y="0"/>
                  </a:moveTo>
                  <a:lnTo>
                    <a:pt x="3795123" y="0"/>
                  </a:lnTo>
                  <a:lnTo>
                    <a:pt x="3795123" y="3177373"/>
                  </a:lnTo>
                  <a:lnTo>
                    <a:pt x="0" y="3177373"/>
                  </a:lnTo>
                  <a:lnTo>
                    <a:pt x="0" y="0"/>
                  </a:lnTo>
                  <a:close/>
                </a:path>
              </a:pathLst>
            </a:custGeom>
            <a:blipFill>
              <a:blip r:embed="rId2"/>
              <a:stretch>
                <a:fillRect l="-6533" t="0" r="-6533" b="0"/>
              </a:stretch>
            </a:blipFill>
          </p:spPr>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48756" y="-2673703"/>
            <a:ext cx="13038622" cy="6529350"/>
            <a:chOff x="0" y="0"/>
            <a:chExt cx="4655199" cy="2331184"/>
          </a:xfrm>
        </p:grpSpPr>
        <p:sp>
          <p:nvSpPr>
            <p:cNvPr name="Freeform 3" id="3"/>
            <p:cNvSpPr/>
            <p:nvPr/>
          </p:nvSpPr>
          <p:spPr>
            <a:xfrm flipH="false" flipV="false" rot="0">
              <a:off x="0" y="0"/>
              <a:ext cx="4655200" cy="2331184"/>
            </a:xfrm>
            <a:custGeom>
              <a:avLst/>
              <a:gdLst/>
              <a:ahLst/>
              <a:cxnLst/>
              <a:rect r="r" b="b" t="t" l="l"/>
              <a:pathLst>
                <a:path h="2331184" w="4655200">
                  <a:moveTo>
                    <a:pt x="4655200" y="1165592"/>
                  </a:moveTo>
                  <a:lnTo>
                    <a:pt x="3750325" y="2331184"/>
                  </a:lnTo>
                  <a:lnTo>
                    <a:pt x="904875" y="2331184"/>
                  </a:lnTo>
                  <a:lnTo>
                    <a:pt x="0" y="1165592"/>
                  </a:lnTo>
                  <a:lnTo>
                    <a:pt x="904875" y="0"/>
                  </a:lnTo>
                  <a:lnTo>
                    <a:pt x="3750197" y="0"/>
                  </a:lnTo>
                  <a:lnTo>
                    <a:pt x="4655200" y="1165592"/>
                  </a:lnTo>
                  <a:close/>
                </a:path>
              </a:pathLst>
            </a:custGeom>
            <a:solidFill>
              <a:srgbClr val="004651"/>
            </a:solidFill>
          </p:spPr>
        </p:sp>
      </p:grpSp>
      <p:grpSp>
        <p:nvGrpSpPr>
          <p:cNvPr name="Group 4" id="4"/>
          <p:cNvGrpSpPr/>
          <p:nvPr/>
        </p:nvGrpSpPr>
        <p:grpSpPr>
          <a:xfrm rot="0">
            <a:off x="1452104" y="6105953"/>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50980"/>
              </a:srgbClr>
            </a:solidFill>
          </p:spPr>
        </p:sp>
      </p:grpSp>
      <p:grpSp>
        <p:nvGrpSpPr>
          <p:cNvPr name="Group 6" id="6"/>
          <p:cNvGrpSpPr/>
          <p:nvPr/>
        </p:nvGrpSpPr>
        <p:grpSpPr>
          <a:xfrm rot="0">
            <a:off x="-1130918" y="4402703"/>
            <a:ext cx="3933580" cy="340649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aphicFrame>
        <p:nvGraphicFramePr>
          <p:cNvPr name="Table 8" id="8"/>
          <p:cNvGraphicFramePr>
            <a:graphicFrameLocks noGrp="true"/>
          </p:cNvGraphicFramePr>
          <p:nvPr/>
        </p:nvGraphicFramePr>
        <p:xfrm>
          <a:off x="7023439" y="4402703"/>
          <a:ext cx="4241122" cy="5400675"/>
        </p:xfrm>
        <a:graphic>
          <a:graphicData uri="http://schemas.openxmlformats.org/drawingml/2006/table">
            <a:tbl>
              <a:tblPr/>
              <a:tblGrid>
                <a:gridCol w="2777981"/>
                <a:gridCol w="1463141"/>
              </a:tblGrid>
              <a:tr h="900112">
                <a:tc gridSpan="2">
                  <a:txBody>
                    <a:bodyPr anchor="t" rtlCol="false"/>
                    <a:lstStyle/>
                    <a:p>
                      <a:pPr algn="l">
                        <a:lnSpc>
                          <a:spcPts val="2956"/>
                        </a:lnSpc>
                        <a:defRPr/>
                      </a:pPr>
                      <a:r>
                        <a:rPr lang="en-US" sz="2112">
                          <a:solidFill>
                            <a:srgbClr val="000000"/>
                          </a:solidFill>
                          <a:latin typeface="Fira Sans"/>
                        </a:rPr>
                        <a:t>State Variable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956"/>
                        </a:lnSpc>
                        <a:defRPr/>
                      </a:pPr>
                      <a:r>
                        <a:rPr lang="en-US" sz="2112">
                          <a:solidFill>
                            <a:srgbClr val="000000"/>
                          </a:solidFill>
                          <a:latin typeface="Fira Sans"/>
                        </a:rPr>
                        <a:t>State Variable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0112">
                <a:tc>
                  <a:txBody>
                    <a:bodyPr anchor="t" rtlCol="false"/>
                    <a:lstStyle/>
                    <a:p>
                      <a:pPr algn="l">
                        <a:lnSpc>
                          <a:spcPts val="2956"/>
                        </a:lnSpc>
                        <a:defRPr/>
                      </a:pPr>
                      <a:r>
                        <a:rPr lang="en-US" sz="2112">
                          <a:solidFill>
                            <a:srgbClr val="000000"/>
                          </a:solidFill>
                          <a:latin typeface="Fira Sans"/>
                        </a:rPr>
                        <a:t>Title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String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0112">
                <a:tc>
                  <a:txBody>
                    <a:bodyPr anchor="t" rtlCol="false"/>
                    <a:lstStyle/>
                    <a:p>
                      <a:pPr algn="l">
                        <a:lnSpc>
                          <a:spcPts val="2956"/>
                        </a:lnSpc>
                        <a:defRPr/>
                      </a:pPr>
                      <a:r>
                        <a:rPr lang="en-US" sz="2112">
                          <a:solidFill>
                            <a:srgbClr val="000000"/>
                          </a:solidFill>
                          <a:latin typeface="Fira Sans"/>
                        </a:rPr>
                        <a:t>Required Amount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0112">
                <a:tc>
                  <a:txBody>
                    <a:bodyPr anchor="t" rtlCol="false"/>
                    <a:lstStyle/>
                    <a:p>
                      <a:pPr algn="l">
                        <a:lnSpc>
                          <a:spcPts val="2956"/>
                        </a:lnSpc>
                        <a:defRPr/>
                      </a:pPr>
                      <a:r>
                        <a:rPr lang="en-US" sz="2112">
                          <a:solidFill>
                            <a:srgbClr val="000000"/>
                          </a:solidFill>
                          <a:latin typeface="Fira Sans"/>
                        </a:rPr>
                        <a:t>Benefitiary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String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0112">
                <a:tc>
                  <a:txBody>
                    <a:bodyPr anchor="t" rtlCol="false"/>
                    <a:lstStyle/>
                    <a:p>
                      <a:pPr algn="l">
                        <a:lnSpc>
                          <a:spcPts val="2956"/>
                        </a:lnSpc>
                        <a:defRPr/>
                      </a:pPr>
                      <a:r>
                        <a:rPr lang="en-US" sz="2112">
                          <a:solidFill>
                            <a:srgbClr val="000000"/>
                          </a:solidFill>
                          <a:latin typeface="Fira Sans"/>
                        </a:rPr>
                        <a:t>Story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Varchar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0112">
                <a:tc>
                  <a:txBody>
                    <a:bodyPr anchor="t" rtlCol="false"/>
                    <a:lstStyle/>
                    <a:p>
                      <a:pPr algn="l">
                        <a:lnSpc>
                          <a:spcPts val="2956"/>
                        </a:lnSpc>
                        <a:defRPr/>
                      </a:pPr>
                      <a:r>
                        <a:rPr lang="en-US" sz="2112">
                          <a:solidFill>
                            <a:srgbClr val="000000"/>
                          </a:solidFill>
                          <a:latin typeface="Fira Sans"/>
                        </a:rPr>
                        <a:t>Recieved Amount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471967" y="1079406"/>
            <a:ext cx="9817899" cy="828675"/>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F4F4F4"/>
                </a:solidFill>
                <a:latin typeface="Fira Sans Bold"/>
              </a:rPr>
              <a:t>Entites</a:t>
            </a:r>
          </a:p>
        </p:txBody>
      </p:sp>
      <p:graphicFrame>
        <p:nvGraphicFramePr>
          <p:cNvPr name="Table 10" id="10"/>
          <p:cNvGraphicFramePr>
            <a:graphicFrameLocks noGrp="true"/>
          </p:cNvGraphicFramePr>
          <p:nvPr/>
        </p:nvGraphicFramePr>
        <p:xfrm>
          <a:off x="12055136" y="803780"/>
          <a:ext cx="4927535" cy="8988548"/>
        </p:xfrm>
        <a:graphic>
          <a:graphicData uri="http://schemas.openxmlformats.org/drawingml/2006/table">
            <a:tbl>
              <a:tblPr/>
              <a:tblGrid>
                <a:gridCol w="2553439"/>
                <a:gridCol w="2374096"/>
              </a:tblGrid>
              <a:tr h="898205">
                <a:tc gridSpan="2">
                  <a:txBody>
                    <a:bodyPr anchor="t" rtlCol="false"/>
                    <a:lstStyle/>
                    <a:p>
                      <a:pPr algn="l">
                        <a:lnSpc>
                          <a:spcPts val="2956"/>
                        </a:lnSpc>
                        <a:defRPr/>
                      </a:pPr>
                      <a:r>
                        <a:rPr lang="en-US" sz="2112">
                          <a:solidFill>
                            <a:srgbClr val="000000"/>
                          </a:solidFill>
                          <a:latin typeface="Fira Sans"/>
                        </a:rPr>
                        <a:t>Fund Raising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956"/>
                        </a:lnSpc>
                        <a:defRPr/>
                      </a:pPr>
                      <a:r>
                        <a:rPr lang="en-US" sz="2112">
                          <a:solidFill>
                            <a:srgbClr val="000000"/>
                          </a:solidFill>
                          <a:latin typeface="Fira Sans"/>
                        </a:rPr>
                        <a:t>Fund Raising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04699">
                <a:tc>
                  <a:txBody>
                    <a:bodyPr anchor="t" rtlCol="false"/>
                    <a:lstStyle/>
                    <a:p>
                      <a:pPr algn="l">
                        <a:lnSpc>
                          <a:spcPts val="2956"/>
                        </a:lnSpc>
                        <a:defRPr/>
                      </a:pPr>
                      <a:r>
                        <a:rPr lang="en-US" sz="2112">
                          <a:solidFill>
                            <a:srgbClr val="000000"/>
                          </a:solidFill>
                          <a:latin typeface="Fira Sans"/>
                        </a:rPr>
                        <a:t>payable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address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totalFundRaised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totalFundReq</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totalDonor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totalVote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votingEndTime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totalAsk</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ui</a:t>
                      </a:r>
                      <a:r>
                        <a:rPr lang="en-US" sz="2112">
                          <a:solidFill>
                            <a:srgbClr val="000000"/>
                          </a:solidFill>
                          <a:latin typeface="Fira Sans"/>
                        </a:rPr>
                        <a:t>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fundClaimed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bool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98205">
                <a:tc>
                  <a:txBody>
                    <a:bodyPr anchor="t" rtlCol="false"/>
                    <a:lstStyle/>
                    <a:p>
                      <a:pPr algn="l">
                        <a:lnSpc>
                          <a:spcPts val="2956"/>
                        </a:lnSpc>
                        <a:defRPr/>
                      </a:pPr>
                      <a:r>
                        <a:rPr lang="en-US" sz="2112">
                          <a:solidFill>
                            <a:srgbClr val="000000"/>
                          </a:solidFill>
                          <a:latin typeface="Fira Sans"/>
                        </a:rPr>
                        <a:t>votingStatus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56"/>
                        </a:lnSpc>
                        <a:defRPr/>
                      </a:pPr>
                      <a:r>
                        <a:rPr lang="en-US" sz="2112">
                          <a:solidFill>
                            <a:srgbClr val="000000"/>
                          </a:solidFill>
                          <a:latin typeface="Fira Sans"/>
                        </a:rPr>
                        <a:t>bool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pSp>
        <p:nvGrpSpPr>
          <p:cNvPr name="Group 11" id="11"/>
          <p:cNvGrpSpPr/>
          <p:nvPr/>
        </p:nvGrpSpPr>
        <p:grpSpPr>
          <a:xfrm rot="0">
            <a:off x="15861148" y="13336"/>
            <a:ext cx="2426852" cy="2123345"/>
            <a:chOff x="0" y="0"/>
            <a:chExt cx="3235803" cy="2831127"/>
          </a:xfrm>
        </p:grpSpPr>
        <p:grpSp>
          <p:nvGrpSpPr>
            <p:cNvPr name="Group 12" id="12"/>
            <p:cNvGrpSpPr/>
            <p:nvPr/>
          </p:nvGrpSpPr>
          <p:grpSpPr>
            <a:xfrm rot="0">
              <a:off x="0" y="0"/>
              <a:ext cx="3235803" cy="2831127"/>
              <a:chOff x="0" y="0"/>
              <a:chExt cx="749654" cy="655901"/>
            </a:xfrm>
          </p:grpSpPr>
          <p:sp>
            <p:nvSpPr>
              <p:cNvPr name="Freeform 13" id="13"/>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F4F4F4"/>
              </a:solidFill>
            </p:spPr>
          </p:sp>
          <p:sp>
            <p:nvSpPr>
              <p:cNvPr name="TextBox 14" id="14"/>
              <p:cNvSpPr txBox="true"/>
              <p:nvPr/>
            </p:nvSpPr>
            <p:spPr>
              <a:xfrm>
                <a:off x="0" y="-38100"/>
                <a:ext cx="749654" cy="694001"/>
              </a:xfrm>
              <a:prstGeom prst="rect">
                <a:avLst/>
              </a:prstGeom>
            </p:spPr>
            <p:txBody>
              <a:bodyPr anchor="ctr" rtlCol="false" tIns="50800" lIns="50800" bIns="50800" rIns="50800"/>
              <a:lstStyle/>
              <a:p>
                <a:pPr algn="ctr">
                  <a:lnSpc>
                    <a:spcPts val="2660"/>
                  </a:lnSpc>
                  <a:spcBef>
                    <a:spcPct val="0"/>
                  </a:spcBef>
                </a:pPr>
              </a:p>
            </p:txBody>
          </p:sp>
        </p:grpSp>
        <p:sp>
          <p:nvSpPr>
            <p:cNvPr name="Freeform 15" id="15"/>
            <p:cNvSpPr/>
            <p:nvPr/>
          </p:nvSpPr>
          <p:spPr>
            <a:xfrm flipH="false" flipV="false" rot="0">
              <a:off x="0" y="0"/>
              <a:ext cx="3235803" cy="2709096"/>
            </a:xfrm>
            <a:custGeom>
              <a:avLst/>
              <a:gdLst/>
              <a:ahLst/>
              <a:cxnLst/>
              <a:rect r="r" b="b" t="t" l="l"/>
              <a:pathLst>
                <a:path h="2709096" w="3235803">
                  <a:moveTo>
                    <a:pt x="0" y="0"/>
                  </a:moveTo>
                  <a:lnTo>
                    <a:pt x="3235803" y="0"/>
                  </a:lnTo>
                  <a:lnTo>
                    <a:pt x="3235803" y="2709096"/>
                  </a:lnTo>
                  <a:lnTo>
                    <a:pt x="0" y="2709096"/>
                  </a:lnTo>
                  <a:lnTo>
                    <a:pt x="0" y="0"/>
                  </a:lnTo>
                  <a:close/>
                </a:path>
              </a:pathLst>
            </a:custGeom>
            <a:blipFill>
              <a:blip r:embed="rId2"/>
              <a:stretch>
                <a:fillRect l="-6533" t="0" r="-6533" b="0"/>
              </a:stretch>
            </a:blipFill>
          </p:spPr>
        </p:sp>
      </p:grpSp>
      <p:graphicFrame>
        <p:nvGraphicFramePr>
          <p:cNvPr name="Table 16" id="16"/>
          <p:cNvGraphicFramePr>
            <a:graphicFrameLocks noGrp="true"/>
          </p:cNvGraphicFramePr>
          <p:nvPr/>
        </p:nvGraphicFramePr>
        <p:xfrm>
          <a:off x="4166501" y="88218"/>
          <a:ext cx="6505165" cy="3639726"/>
        </p:xfrm>
        <a:graphic>
          <a:graphicData uri="http://schemas.openxmlformats.org/drawingml/2006/table">
            <a:tbl>
              <a:tblPr/>
              <a:tblGrid>
                <a:gridCol w="6505165"/>
              </a:tblGrid>
              <a:tr h="1213242">
                <a:tc>
                  <a:txBody>
                    <a:bodyPr anchor="t" rtlCol="false"/>
                    <a:lstStyle/>
                    <a:p>
                      <a:pPr algn="ctr" marL="484010" indent="-242005" lvl="1">
                        <a:lnSpc>
                          <a:spcPts val="3138"/>
                        </a:lnSpc>
                        <a:buFont typeface="Arial"/>
                        <a:buChar char="•"/>
                        <a:defRPr/>
                      </a:pPr>
                      <a:r>
                        <a:rPr lang="en-US" sz="2241">
                          <a:solidFill>
                            <a:srgbClr val="000000"/>
                          </a:solidFill>
                          <a:latin typeface="Fira Sans Light"/>
                        </a:rPr>
                        <a:t>Admin</a:t>
                      </a:r>
                      <a:endParaRPr lang="en-US" sz="1100"/>
                    </a:p>
                  </a:txBody>
                  <a:tcPr marL="152524" marR="152524" marT="152524" marB="152524" anchor="ctr">
                    <a:lnL cmpd="sng" algn="ctr" cap="flat" w="0">
                      <a:solidFill>
                        <a:srgbClr val="00A181"/>
                      </a:solidFill>
                      <a:prstDash val="solid"/>
                      <a:round/>
                      <a:headEnd type="none" w="med" len="med"/>
                      <a:tailEnd type="none" w="med" len="med"/>
                    </a:lnL>
                    <a:lnR cmpd="sng" algn="ctr" cap="flat" w="7626">
                      <a:solidFill>
                        <a:srgbClr val="00A181"/>
                      </a:solidFill>
                      <a:prstDash val="solid"/>
                      <a:round/>
                      <a:headEnd type="none" w="med" len="med"/>
                      <a:tailEnd type="none" w="med" len="med"/>
                    </a:lnR>
                    <a:lnT cmpd="sng" algn="ctr" cap="flat" w="0">
                      <a:solidFill>
                        <a:srgbClr val="00A181"/>
                      </a:solidFill>
                      <a:prstDash val="solid"/>
                      <a:round/>
                      <a:headEnd type="none" w="med" len="med"/>
                      <a:tailEnd type="none" w="med" len="med"/>
                    </a:lnT>
                    <a:lnB cmpd="sng" algn="ctr" cap="flat" w="7626">
                      <a:solidFill>
                        <a:srgbClr val="00A181"/>
                      </a:solidFill>
                      <a:prstDash val="solid"/>
                      <a:round/>
                      <a:headEnd type="none" w="med" len="med"/>
                      <a:tailEnd type="none" w="med" len="med"/>
                    </a:lnB>
                    <a:solidFill>
                      <a:srgbClr val="A4E473"/>
                    </a:solidFill>
                  </a:tcPr>
                </a:tc>
              </a:tr>
              <a:tr h="1213242">
                <a:tc>
                  <a:txBody>
                    <a:bodyPr anchor="t" rtlCol="false"/>
                    <a:lstStyle/>
                    <a:p>
                      <a:pPr algn="ctr" marL="484010" indent="-242005" lvl="1">
                        <a:lnSpc>
                          <a:spcPts val="3138"/>
                        </a:lnSpc>
                        <a:buFont typeface="Arial"/>
                        <a:buChar char="•"/>
                        <a:defRPr/>
                      </a:pPr>
                      <a:r>
                        <a:rPr lang="en-US" sz="2241">
                          <a:solidFill>
                            <a:srgbClr val="000000"/>
                          </a:solidFill>
                          <a:latin typeface="Fira Sans"/>
                        </a:rPr>
                        <a:t>Donor</a:t>
                      </a:r>
                      <a:endParaRPr lang="en-US" sz="1100"/>
                    </a:p>
                  </a:txBody>
                  <a:tcPr marL="152524" marR="152524" marT="152524" marB="152524" anchor="ctr">
                    <a:lnL cmpd="sng" algn="ctr" cap="flat" w="0">
                      <a:solidFill>
                        <a:srgbClr val="00A181"/>
                      </a:solidFill>
                      <a:prstDash val="solid"/>
                      <a:round/>
                      <a:headEnd type="none" w="med" len="med"/>
                      <a:tailEnd type="none" w="med" len="med"/>
                    </a:lnL>
                    <a:lnR cmpd="sng" algn="ctr" cap="flat" w="7626">
                      <a:solidFill>
                        <a:srgbClr val="00A181"/>
                      </a:solidFill>
                      <a:prstDash val="solid"/>
                      <a:round/>
                      <a:headEnd type="none" w="med" len="med"/>
                      <a:tailEnd type="none" w="med" len="med"/>
                    </a:lnR>
                    <a:lnT cmpd="sng" algn="ctr" cap="flat" w="0">
                      <a:solidFill>
                        <a:srgbClr val="00A181"/>
                      </a:solidFill>
                      <a:prstDash val="solid"/>
                      <a:round/>
                      <a:headEnd type="none" w="med" len="med"/>
                      <a:tailEnd type="none" w="med" len="med"/>
                    </a:lnT>
                    <a:lnB cmpd="sng" algn="ctr" cap="flat" w="7626">
                      <a:solidFill>
                        <a:srgbClr val="00A181"/>
                      </a:solidFill>
                      <a:prstDash val="solid"/>
                      <a:round/>
                      <a:headEnd type="none" w="med" len="med"/>
                      <a:tailEnd type="none" w="med" len="med"/>
                    </a:lnB>
                    <a:solidFill>
                      <a:srgbClr val="A4E473"/>
                    </a:solidFill>
                  </a:tcPr>
                </a:tc>
              </a:tr>
              <a:tr h="1213242">
                <a:tc>
                  <a:txBody>
                    <a:bodyPr anchor="t" rtlCol="false"/>
                    <a:lstStyle/>
                    <a:p>
                      <a:pPr algn="ctr" marL="484010" indent="-242005" lvl="1">
                        <a:lnSpc>
                          <a:spcPts val="3138"/>
                        </a:lnSpc>
                        <a:buFont typeface="Arial"/>
                        <a:buChar char="•"/>
                        <a:defRPr/>
                      </a:pPr>
                      <a:r>
                        <a:rPr lang="en-US" sz="2241">
                          <a:solidFill>
                            <a:srgbClr val="000000"/>
                          </a:solidFill>
                          <a:latin typeface="Fira Sans Light"/>
                        </a:rPr>
                        <a:t>Benefitiary</a:t>
                      </a:r>
                      <a:endParaRPr lang="en-US" sz="1100"/>
                    </a:p>
                  </a:txBody>
                  <a:tcPr marL="152524" marR="152524" marT="152524" marB="152524" anchor="ctr">
                    <a:lnL cmpd="sng" algn="ctr" cap="flat" w="0">
                      <a:solidFill>
                        <a:srgbClr val="00A181"/>
                      </a:solidFill>
                      <a:prstDash val="solid"/>
                      <a:round/>
                      <a:headEnd type="none" w="med" len="med"/>
                      <a:tailEnd type="none" w="med" len="med"/>
                    </a:lnL>
                    <a:lnR cmpd="sng" algn="ctr" cap="flat" w="7626">
                      <a:solidFill>
                        <a:srgbClr val="00A181"/>
                      </a:solidFill>
                      <a:prstDash val="solid"/>
                      <a:round/>
                      <a:headEnd type="none" w="med" len="med"/>
                      <a:tailEnd type="none" w="med" len="med"/>
                    </a:lnR>
                    <a:lnT cmpd="sng" algn="ctr" cap="flat" w="0">
                      <a:solidFill>
                        <a:srgbClr val="00A181"/>
                      </a:solidFill>
                      <a:prstDash val="solid"/>
                      <a:round/>
                      <a:headEnd type="none" w="med" len="med"/>
                      <a:tailEnd type="none" w="med" len="med"/>
                    </a:lnT>
                    <a:lnB cmpd="sng" algn="ctr" cap="flat" w="7626">
                      <a:solidFill>
                        <a:srgbClr val="00A181"/>
                      </a:solidFill>
                      <a:prstDash val="solid"/>
                      <a:round/>
                      <a:headEnd type="none" w="med" len="med"/>
                      <a:tailEnd type="none" w="med" len="med"/>
                    </a:lnB>
                    <a:solidFill>
                      <a:srgbClr val="A4E473"/>
                    </a:solidFill>
                  </a:tcPr>
                </a:tc>
              </a:tr>
            </a:tbl>
          </a:graphicData>
        </a:graphic>
      </p:graphicFrame>
      <p:graphicFrame>
        <p:nvGraphicFramePr>
          <p:cNvPr name="Table 17" id="17"/>
          <p:cNvGraphicFramePr>
            <a:graphicFrameLocks noGrp="true"/>
          </p:cNvGraphicFramePr>
          <p:nvPr/>
        </p:nvGraphicFramePr>
        <p:xfrm>
          <a:off x="1702734" y="4385180"/>
          <a:ext cx="4927535" cy="5407148"/>
        </p:xfrm>
        <a:graphic>
          <a:graphicData uri="http://schemas.openxmlformats.org/drawingml/2006/table">
            <a:tbl>
              <a:tblPr/>
              <a:tblGrid>
                <a:gridCol w="3465775"/>
                <a:gridCol w="1461760"/>
              </a:tblGrid>
              <a:tr h="900107">
                <a:tc gridSpan="2">
                  <a:txBody>
                    <a:bodyPr anchor="t" rtlCol="false"/>
                    <a:lstStyle/>
                    <a:p>
                      <a:pPr algn="l">
                        <a:lnSpc>
                          <a:spcPts val="2956"/>
                        </a:lnSpc>
                        <a:defRPr/>
                      </a:pPr>
                      <a:r>
                        <a:rPr lang="en-US" sz="2112">
                          <a:solidFill>
                            <a:srgbClr val="000000"/>
                          </a:solidFill>
                          <a:latin typeface="Fira Sans"/>
                        </a:rPr>
                        <a:t>Function List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hMerge="true">
                  <a:txBody>
                    <a:bodyPr anchor="t" rtlCol="false"/>
                    <a:lstStyle/>
                    <a:p>
                      <a:pPr algn="l">
                        <a:lnSpc>
                          <a:spcPts val="2956"/>
                        </a:lnSpc>
                        <a:defRPr/>
                      </a:pPr>
                      <a:r>
                        <a:rPr lang="en-US" sz="2112">
                          <a:solidFill>
                            <a:srgbClr val="000000"/>
                          </a:solidFill>
                          <a:latin typeface="Fira Sans"/>
                        </a:rPr>
                        <a:t>Function List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906614">
                <a:tc>
                  <a:txBody>
                    <a:bodyPr anchor="t" rtlCol="false"/>
                    <a:lstStyle/>
                    <a:p>
                      <a:pPr algn="l">
                        <a:lnSpc>
                          <a:spcPts val="2956"/>
                        </a:lnSpc>
                        <a:defRPr/>
                      </a:pPr>
                      <a:r>
                        <a:rPr lang="en-US" sz="2112">
                          <a:solidFill>
                            <a:srgbClr val="000000"/>
                          </a:solidFill>
                          <a:latin typeface="Fira Sans"/>
                        </a:rPr>
                        <a:t>Depositfund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900107">
                <a:tc>
                  <a:txBody>
                    <a:bodyPr anchor="t" rtlCol="false"/>
                    <a:lstStyle/>
                    <a:p>
                      <a:pPr algn="l">
                        <a:lnSpc>
                          <a:spcPts val="2956"/>
                        </a:lnSpc>
                        <a:defRPr/>
                      </a:pPr>
                      <a:r>
                        <a:rPr lang="en-US" sz="2112">
                          <a:solidFill>
                            <a:srgbClr val="000000"/>
                          </a:solidFill>
                          <a:latin typeface="Fira Sans"/>
                        </a:rPr>
                        <a:t>Check_contract_balance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900107">
                <a:tc>
                  <a:txBody>
                    <a:bodyPr anchor="t" rtlCol="false"/>
                    <a:lstStyle/>
                    <a:p>
                      <a:pPr algn="l">
                        <a:lnSpc>
                          <a:spcPts val="2956"/>
                        </a:lnSpc>
                        <a:defRPr/>
                      </a:pPr>
                      <a:r>
                        <a:rPr lang="en-US" sz="2112">
                          <a:solidFill>
                            <a:srgbClr val="000000"/>
                          </a:solidFill>
                          <a:latin typeface="Fira Sans"/>
                        </a:rPr>
                        <a:t>startVoting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900107">
                <a:tc>
                  <a:txBody>
                    <a:bodyPr anchor="t" rtlCol="false"/>
                    <a:lstStyle/>
                    <a:p>
                      <a:pPr algn="l">
                        <a:lnSpc>
                          <a:spcPts val="2956"/>
                        </a:lnSpc>
                        <a:defRPr/>
                      </a:pPr>
                      <a:r>
                        <a:rPr lang="en-US" sz="2112">
                          <a:solidFill>
                            <a:srgbClr val="000000"/>
                          </a:solidFill>
                          <a:latin typeface="Fira Sans"/>
                        </a:rPr>
                        <a:t>putVote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900107">
                <a:tc>
                  <a:txBody>
                    <a:bodyPr anchor="t" rtlCol="false"/>
                    <a:lstStyle/>
                    <a:p>
                      <a:pPr algn="l">
                        <a:lnSpc>
                          <a:spcPts val="2956"/>
                        </a:lnSpc>
                        <a:defRPr/>
                      </a:pPr>
                      <a:r>
                        <a:rPr lang="en-US" sz="2112">
                          <a:solidFill>
                            <a:srgbClr val="000000"/>
                          </a:solidFill>
                          <a:latin typeface="Fira Sans"/>
                        </a:rPr>
                        <a:t>claimFund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956"/>
                        </a:lnSpc>
                        <a:defRPr/>
                      </a:pPr>
                      <a:r>
                        <a:rPr lang="en-US" sz="2112">
                          <a:solidFill>
                            <a:srgbClr val="000000"/>
                          </a:solidFill>
                          <a:latin typeface="Fira Sans"/>
                        </a:rPr>
                        <a:t>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748756" y="-2673703"/>
            <a:ext cx="13038622" cy="7333031"/>
            <a:chOff x="0" y="0"/>
            <a:chExt cx="4655199" cy="2618123"/>
          </a:xfrm>
        </p:grpSpPr>
        <p:sp>
          <p:nvSpPr>
            <p:cNvPr name="Freeform 3" id="3"/>
            <p:cNvSpPr/>
            <p:nvPr/>
          </p:nvSpPr>
          <p:spPr>
            <a:xfrm flipH="false" flipV="false" rot="0">
              <a:off x="0" y="0"/>
              <a:ext cx="4655200" cy="2618123"/>
            </a:xfrm>
            <a:custGeom>
              <a:avLst/>
              <a:gdLst/>
              <a:ahLst/>
              <a:cxnLst/>
              <a:rect r="r" b="b" t="t" l="l"/>
              <a:pathLst>
                <a:path h="2618123" w="4655200">
                  <a:moveTo>
                    <a:pt x="4655200" y="1309062"/>
                  </a:moveTo>
                  <a:lnTo>
                    <a:pt x="3750325" y="2618123"/>
                  </a:lnTo>
                  <a:lnTo>
                    <a:pt x="904875" y="2618123"/>
                  </a:lnTo>
                  <a:lnTo>
                    <a:pt x="0" y="1309062"/>
                  </a:lnTo>
                  <a:lnTo>
                    <a:pt x="904875" y="0"/>
                  </a:lnTo>
                  <a:lnTo>
                    <a:pt x="3750197" y="0"/>
                  </a:lnTo>
                  <a:lnTo>
                    <a:pt x="4655200" y="1309062"/>
                  </a:lnTo>
                  <a:close/>
                </a:path>
              </a:pathLst>
            </a:custGeom>
            <a:solidFill>
              <a:srgbClr val="A4E473"/>
            </a:solidFill>
          </p:spPr>
        </p:sp>
      </p:grpSp>
      <p:grpSp>
        <p:nvGrpSpPr>
          <p:cNvPr name="Group 4" id="4"/>
          <p:cNvGrpSpPr/>
          <p:nvPr/>
        </p:nvGrpSpPr>
        <p:grpSpPr>
          <a:xfrm rot="0">
            <a:off x="0" y="6105953"/>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130918" y="4402703"/>
            <a:ext cx="3933580" cy="340649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8" id="8"/>
          <p:cNvGrpSpPr/>
          <p:nvPr/>
        </p:nvGrpSpPr>
        <p:grpSpPr>
          <a:xfrm rot="0">
            <a:off x="15861148" y="13336"/>
            <a:ext cx="2426852" cy="2123345"/>
            <a:chOff x="0" y="0"/>
            <a:chExt cx="3235803" cy="2831127"/>
          </a:xfrm>
        </p:grpSpPr>
        <p:grpSp>
          <p:nvGrpSpPr>
            <p:cNvPr name="Group 9" id="9"/>
            <p:cNvGrpSpPr/>
            <p:nvPr/>
          </p:nvGrpSpPr>
          <p:grpSpPr>
            <a:xfrm rot="0">
              <a:off x="0" y="0"/>
              <a:ext cx="3235803" cy="2831127"/>
              <a:chOff x="0" y="0"/>
              <a:chExt cx="749654" cy="655901"/>
            </a:xfrm>
          </p:grpSpPr>
          <p:sp>
            <p:nvSpPr>
              <p:cNvPr name="Freeform 10" id="10"/>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4651"/>
              </a:solidFill>
            </p:spPr>
          </p:sp>
          <p:sp>
            <p:nvSpPr>
              <p:cNvPr name="TextBox 11" id="11"/>
              <p:cNvSpPr txBox="true"/>
              <p:nvPr/>
            </p:nvSpPr>
            <p:spPr>
              <a:xfrm>
                <a:off x="0" y="-38100"/>
                <a:ext cx="749654" cy="694001"/>
              </a:xfrm>
              <a:prstGeom prst="rect">
                <a:avLst/>
              </a:prstGeom>
            </p:spPr>
            <p:txBody>
              <a:bodyPr anchor="ctr" rtlCol="false" tIns="50800" lIns="50800" bIns="50800" rIns="50800"/>
              <a:lstStyle/>
              <a:p>
                <a:pPr algn="ctr">
                  <a:lnSpc>
                    <a:spcPts val="2660"/>
                  </a:lnSpc>
                  <a:spcBef>
                    <a:spcPct val="0"/>
                  </a:spcBef>
                </a:pPr>
              </a:p>
            </p:txBody>
          </p:sp>
        </p:grpSp>
        <p:sp>
          <p:nvSpPr>
            <p:cNvPr name="Freeform 12" id="12"/>
            <p:cNvSpPr/>
            <p:nvPr/>
          </p:nvSpPr>
          <p:spPr>
            <a:xfrm flipH="false" flipV="false" rot="0">
              <a:off x="0" y="0"/>
              <a:ext cx="3235803" cy="2709096"/>
            </a:xfrm>
            <a:custGeom>
              <a:avLst/>
              <a:gdLst/>
              <a:ahLst/>
              <a:cxnLst/>
              <a:rect r="r" b="b" t="t" l="l"/>
              <a:pathLst>
                <a:path h="2709096" w="3235803">
                  <a:moveTo>
                    <a:pt x="0" y="0"/>
                  </a:moveTo>
                  <a:lnTo>
                    <a:pt x="3235803" y="0"/>
                  </a:lnTo>
                  <a:lnTo>
                    <a:pt x="3235803" y="2709096"/>
                  </a:lnTo>
                  <a:lnTo>
                    <a:pt x="0" y="2709096"/>
                  </a:lnTo>
                  <a:lnTo>
                    <a:pt x="0" y="0"/>
                  </a:lnTo>
                  <a:close/>
                </a:path>
              </a:pathLst>
            </a:custGeom>
            <a:blipFill>
              <a:blip r:embed="rId2"/>
              <a:stretch>
                <a:fillRect l="-6533" t="0" r="-6533" b="0"/>
              </a:stretch>
            </a:blipFill>
          </p:spPr>
        </p:sp>
      </p:grpSp>
      <p:graphicFrame>
        <p:nvGraphicFramePr>
          <p:cNvPr name="Table 13" id="13"/>
          <p:cNvGraphicFramePr>
            <a:graphicFrameLocks noGrp="true"/>
          </p:cNvGraphicFramePr>
          <p:nvPr/>
        </p:nvGraphicFramePr>
        <p:xfrm>
          <a:off x="230863" y="1793252"/>
          <a:ext cx="5481767" cy="8140750"/>
        </p:xfrm>
        <a:graphic>
          <a:graphicData uri="http://schemas.openxmlformats.org/drawingml/2006/table">
            <a:tbl>
              <a:tblPr/>
              <a:tblGrid>
                <a:gridCol w="1077766"/>
              </a:tblGrid>
              <a:tr h="781965">
                <a:tc>
                  <a:txBody>
                    <a:bodyPr anchor="t" rtlCol="false"/>
                    <a:lstStyle/>
                    <a:p>
                      <a:pPr algn="ctr">
                        <a:lnSpc>
                          <a:spcPts val="3359"/>
                        </a:lnSpc>
                        <a:defRPr/>
                      </a:pPr>
                      <a:r>
                        <a:rPr lang="en-US" sz="2399">
                          <a:solidFill>
                            <a:srgbClr val="000000"/>
                          </a:solidFill>
                          <a:latin typeface="Fira Sans Bold"/>
                          <a:hlinkClick r:id="rId3" tooltip="https://lucid.app/lucidspark/fea6e02a-0b9c-4ecd-9f5a-470a9bd0ed19/edit?viewport_loc=769%2C-395%2C4113%2C2282%2C0_0&amp;invitationId=inv_d58388a7-98c7-4fec-be67-1ad7fcd098ec"/>
                        </a:rPr>
                        <a:t>User Interface Flowchart</a:t>
                      </a:r>
                      <a:endParaRPr lang="en-US" sz="1100"/>
                    </a:p>
                  </a:txBody>
                  <a:tcPr marL="114300" marR="114300" marT="114300" marB="114300" anchor="ctr">
                    <a:lnL cmpd="sng" algn="ctr" cap="flat" w="0">
                      <a:solidFill>
                        <a:srgbClr val="00A181"/>
                      </a:solidFill>
                      <a:prstDash val="solid"/>
                      <a:round/>
                      <a:headEnd type="none" w="med" len="med"/>
                      <a:tailEnd type="none" w="med" len="med"/>
                    </a:lnL>
                    <a:lnR cmpd="sng" algn="ctr" cap="flat" w="9525">
                      <a:solidFill>
                        <a:srgbClr val="00A181"/>
                      </a:solidFill>
                      <a:prstDash val="solid"/>
                      <a:round/>
                      <a:headEnd type="none" w="med" len="med"/>
                      <a:tailEnd type="none" w="med" len="med"/>
                    </a:lnR>
                    <a:lnT cmpd="sng" algn="ctr" cap="flat" w="9525">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FFFFFF"/>
                    </a:solidFill>
                  </a:tcPr>
                </a:tc>
              </a:tr>
              <a:tr h="7358785">
                <a:tc>
                  <a:txBody>
                    <a:bodyPr anchor="t" rtlCol="false"/>
                    <a:lstStyle/>
                    <a:p>
                      <a:pPr algn="l">
                        <a:lnSpc>
                          <a:spcPts val="2659"/>
                        </a:lnSpc>
                        <a:defRPr/>
                      </a:pPr>
                      <a:r>
                        <a:rPr lang="en-US" sz="1899">
                          <a:solidFill>
                            <a:srgbClr val="000000"/>
                          </a:solidFill>
                          <a:latin typeface="Fira Sans Light"/>
                          <a:hlinkClick r:id="rId4" tooltip="https://lucid.app/lucidspark/fea6e02a-0b9c-4ecd-9f5a-470a9bd0ed19/edit?viewport_loc=769%2C-395%2C4113%2C2282%2C0_0&amp;invitationId=inv_d58388a7-98c7-4fec-be67-1ad7fcd098ec"/>
                        </a:rPr>
                        <a:t>The process for donating to a campaign and managing campaigns on the platform involves several steps:</a:t>
                      </a:r>
                      <a:endParaRPr lang="en-US" sz="1100"/>
                    </a:p>
                    <a:p>
                      <a:pPr>
                        <a:lnSpc>
                          <a:spcPts val="2659"/>
                        </a:lnSpc>
                      </a:pPr>
                      <a:r>
                        <a:rPr lang="en-US" sz="1899">
                          <a:solidFill>
                            <a:srgbClr val="000000"/>
                          </a:solidFill>
                          <a:latin typeface="Fira Sans Light"/>
                          <a:hlinkClick r:id="rId5" tooltip="https://lucid.app/lucidspark/fea6e02a-0b9c-4ecd-9f5a-470a9bd0ed19/edit?viewport_loc=769%2C-395%2C4113%2C2282%2C0_0&amp;invitationId=inv_d58388a7-98c7-4fec-be67-1ad7fcd098ec"/>
                        </a:rPr>
                        <a:t>- Selecting the amount of Ethereum to transfer</a:t>
                      </a:r>
                    </a:p>
                    <a:p>
                      <a:pPr>
                        <a:lnSpc>
                          <a:spcPts val="2659"/>
                        </a:lnSpc>
                      </a:pPr>
                      <a:r>
                        <a:rPr lang="en-US" sz="1899">
                          <a:solidFill>
                            <a:srgbClr val="000000"/>
                          </a:solidFill>
                          <a:latin typeface="Fira Sans Light"/>
                          <a:hlinkClick r:id="rId6" tooltip="https://lucid.app/lucidspark/fea6e02a-0b9c-4ecd-9f5a-470a9bd0ed19/edit?viewport_loc=769%2C-395%2C4113%2C2282%2C0_0&amp;invitationId=inv_d58388a7-98c7-4fec-be67-1ad7fcd098ec"/>
                        </a:rPr>
                        <a:t>- Confirming the payment through Metamask</a:t>
                      </a:r>
                    </a:p>
                    <a:p>
                      <a:pPr>
                        <a:lnSpc>
                          <a:spcPts val="2659"/>
                        </a:lnSpc>
                      </a:pPr>
                      <a:r>
                        <a:rPr lang="en-US" sz="1899">
                          <a:solidFill>
                            <a:srgbClr val="000000"/>
                          </a:solidFill>
                          <a:latin typeface="Fira Sans Light"/>
                          <a:hlinkClick r:id="rId7" tooltip="https://lucid.app/lucidspark/fea6e02a-0b9c-4ecd-9f5a-470a9bd0ed19/edit?viewport_loc=769%2C-395%2C4113%2C2282%2C0_0&amp;invitationId=inv_d58388a7-98c7-4fec-be67-1ad7fcd098ec"/>
                        </a:rPr>
                        <a:t>- Updating the amount raised for the project</a:t>
                      </a:r>
                    </a:p>
                    <a:p>
                      <a:pPr>
                        <a:lnSpc>
                          <a:spcPts val="2659"/>
                        </a:lnSpc>
                      </a:pPr>
                      <a:r>
                        <a:rPr lang="en-US" sz="1899">
                          <a:solidFill>
                            <a:srgbClr val="000000"/>
                          </a:solidFill>
                          <a:latin typeface="Fira Sans Light"/>
                          <a:hlinkClick r:id="rId8" tooltip="https://lucid.app/lucidspark/fea6e02a-0b9c-4ecd-9f5a-470a9bd0ed19/edit?viewport_loc=769%2C-395%2C4113%2C2282%2C0_0&amp;invitationId=inv_d58388a7-98c7-4fec-be67-1ad7fcd098ec"/>
                        </a:rPr>
                        <a:t>- Donating to the campaign</a:t>
                      </a:r>
                    </a:p>
                    <a:p>
                      <a:pPr>
                        <a:lnSpc>
                          <a:spcPts val="2659"/>
                        </a:lnSpc>
                      </a:pPr>
                      <a:r>
                        <a:rPr lang="en-US" sz="1899">
                          <a:solidFill>
                            <a:srgbClr val="000000"/>
                          </a:solidFill>
                          <a:latin typeface="Fira Sans Light"/>
                          <a:hlinkClick r:id="rId9" tooltip="https://lucid.app/lucidspark/fea6e02a-0b9c-4ecd-9f5a-470a9bd0ed19/edit?viewport_loc=769%2C-395%2C4113%2C2282%2C0_0&amp;invitationId=inv_d58388a7-98c7-4fec-be67-1ad7fcd098ec"/>
                        </a:rPr>
                        <a:t>- Signing up or signing in to the platform</a:t>
                      </a:r>
                    </a:p>
                    <a:p>
                      <a:pPr>
                        <a:lnSpc>
                          <a:spcPts val="2659"/>
                        </a:lnSpc>
                      </a:pPr>
                      <a:r>
                        <a:rPr lang="en-US" sz="1899">
                          <a:solidFill>
                            <a:srgbClr val="000000"/>
                          </a:solidFill>
                          <a:latin typeface="Fira Sans Light"/>
                          <a:hlinkClick r:id="rId10" tooltip="https://lucid.app/lucidspark/fea6e02a-0b9c-4ecd-9f5a-470a9bd0ed19/edit?viewport_loc=769%2C-395%2C4113%2C2282%2C0_0&amp;invitationId=inv_d58388a7-98c7-4fec-be67-1ad7fcd098ec"/>
                        </a:rPr>
                        <a:t>- Confirming the donation through Metamask</a:t>
                      </a:r>
                    </a:p>
                    <a:p>
                      <a:pPr>
                        <a:lnSpc>
                          <a:spcPts val="2659"/>
                        </a:lnSpc>
                      </a:pPr>
                      <a:r>
                        <a:rPr lang="en-US" sz="1899">
                          <a:solidFill>
                            <a:srgbClr val="000000"/>
                          </a:solidFill>
                          <a:latin typeface="Fira Sans Light"/>
                          <a:hlinkClick r:id="rId11" tooltip="https://lucid.app/lucidspark/fea6e02a-0b9c-4ecd-9f5a-470a9bd0ed19/edit?viewport_loc=769%2C-395%2C4113%2C2282%2C0_0&amp;invitationId=inv_d58388a7-98c7-4fec-be67-1ad7fcd098ec"/>
                        </a:rPr>
                        <a:t>- Tracking donations and their purpose</a:t>
                      </a:r>
                    </a:p>
                    <a:p>
                      <a:pPr>
                        <a:lnSpc>
                          <a:spcPts val="2659"/>
                        </a:lnSpc>
                      </a:pPr>
                      <a:r>
                        <a:rPr lang="en-US" sz="1899">
                          <a:solidFill>
                            <a:srgbClr val="000000"/>
                          </a:solidFill>
                          <a:latin typeface="Fira Sans Light"/>
                          <a:hlinkClick r:id="rId12" tooltip="https://lucid.app/lucidspark/fea6e02a-0b9c-4ecd-9f5a-470a9bd0ed19/edit?viewport_loc=769%2C-395%2C4113%2C2282%2C0_0&amp;invitationId=inv_d58388a7-98c7-4fec-be67-1ad7fcd098ec"/>
                        </a:rPr>
                        <a:t>- Requesting acceptance from the admin</a:t>
                      </a:r>
                    </a:p>
                    <a:p>
                      <a:pPr>
                        <a:lnSpc>
                          <a:spcPts val="2659"/>
                        </a:lnSpc>
                      </a:pPr>
                      <a:r>
                        <a:rPr lang="en-US" sz="1899">
                          <a:solidFill>
                            <a:srgbClr val="000000"/>
                          </a:solidFill>
                          <a:latin typeface="Fira Sans Light"/>
                          <a:hlinkClick r:id="rId13" tooltip="https://lucid.app/lucidspark/fea6e02a-0b9c-4ecd-9f5a-470a9bd0ed19/edit?viewport_loc=769%2C-395%2C4113%2C2282%2C0_0&amp;invitationId=inv_d58388a7-98c7-4fec-be67-1ad7fcd098ec"/>
                        </a:rPr>
                        <a:t>- Displaying the project on the home page</a:t>
                      </a:r>
                    </a:p>
                    <a:p>
                      <a:pPr>
                        <a:lnSpc>
                          <a:spcPts val="2659"/>
                        </a:lnSpc>
                      </a:pPr>
                      <a:r>
                        <a:rPr lang="en-US" sz="1899">
                          <a:solidFill>
                            <a:srgbClr val="000000"/>
                          </a:solidFill>
                          <a:latin typeface="Fira Sans Light"/>
                          <a:hlinkClick r:id="rId14" tooltip="https://lucid.app/lucidspark/fea6e02a-0b9c-4ecd-9f5a-470a9bd0ed19/edit?viewport_loc=769%2C-395%2C4113%2C2282%2C0_0&amp;invitationId=inv_d58388a7-98c7-4fec-be67-1ad7fcd098ec"/>
                        </a:rPr>
                        <a:t>- Providing an information card for the campaign</a:t>
                      </a:r>
                    </a:p>
                    <a:p>
                      <a:pPr>
                        <a:lnSpc>
                          <a:spcPts val="2659"/>
                        </a:lnSpc>
                      </a:pPr>
                      <a:r>
                        <a:rPr lang="en-US" sz="1899">
                          <a:solidFill>
                            <a:srgbClr val="000000"/>
                          </a:solidFill>
                          <a:latin typeface="Fira Sans Light"/>
                          <a:hlinkClick r:id="rId15" tooltip="https://lucid.app/lucidspark/fea6e02a-0b9c-4ecd-9f5a-470a9bd0ed19/edit?viewport_loc=769%2C-395%2C4113%2C2282%2C0_0&amp;invitationId=inv_d58388a7-98c7-4fec-be67-1ad7fcd098ec"/>
                        </a:rPr>
                        <a:t>- Setting the start and end time of the campaign</a:t>
                      </a:r>
                    </a:p>
                    <a:p>
                      <a:pPr>
                        <a:lnSpc>
                          <a:spcPts val="2659"/>
                        </a:lnSpc>
                      </a:pPr>
                      <a:r>
                        <a:rPr lang="en-US" sz="1899">
                          <a:solidFill>
                            <a:srgbClr val="000000"/>
                          </a:solidFill>
                          <a:latin typeface="Fira Sans Light"/>
                          <a:hlinkClick r:id="rId16" tooltip="https://lucid.app/lucidspark/fea6e02a-0b9c-4ecd-9f5a-470a9bd0ed19/edit?viewport_loc=769%2C-395%2C4113%2C2282%2C0_0&amp;invitationId=inv_d58388a7-98c7-4fec-be67-1ad7fcd098ec"/>
                        </a:rPr>
                        <a:t>- Confirming the campaign through Metamask</a:t>
                      </a:r>
                    </a:p>
                    <a:p>
                      <a:pPr>
                        <a:lnSpc>
                          <a:spcPts val="2659"/>
                        </a:lnSpc>
                      </a:pPr>
                      <a:r>
                        <a:rPr lang="en-US" sz="1899">
                          <a:solidFill>
                            <a:srgbClr val="000000"/>
                          </a:solidFill>
                          <a:latin typeface="Fira Sans Light"/>
                          <a:hlinkClick r:id="rId17" tooltip="https://lucid.app/lucidspark/fea6e02a-0b9c-4ecd-9f5a-470a9bd0ed19/edit?viewport_loc=769%2C-395%2C4113%2C2282%2C0_0&amp;invitationId=inv_d58388a7-98c7-4fec-be67-1ad7fcd098ec"/>
                        </a:rPr>
                        <a:t>- Filling out campaign information</a:t>
                      </a:r>
                    </a:p>
                    <a:p>
                      <a:pPr>
                        <a:lnSpc>
                          <a:spcPts val="2659"/>
                        </a:lnSpc>
                      </a:pPr>
                      <a:r>
                        <a:rPr lang="en-US" sz="1899">
                          <a:solidFill>
                            <a:srgbClr val="000000"/>
                          </a:solidFill>
                          <a:latin typeface="Fira Sans Light"/>
                          <a:hlinkClick r:id="rId18" tooltip="https://lucid.app/lucidspark/fea6e02a-0b9c-4ecd-9f5a-470a9bd0ed19/edit?viewport_loc=769%2C-395%2C4113%2C2282%2C0_0&amp;invitationId=inv_d58388a7-98c7-4fec-be67-1ad7fcd098ec"/>
                        </a:rPr>
                        <a:t>- Getting campaign approval from the admin</a:t>
                      </a:r>
                    </a:p>
                    <a:p>
                      <a:pPr>
                        <a:lnSpc>
                          <a:spcPts val="2659"/>
                        </a:lnSpc>
                      </a:pPr>
                      <a:r>
                        <a:rPr lang="en-US" sz="1899">
                          <a:solidFill>
                            <a:srgbClr val="000000"/>
                          </a:solidFill>
                          <a:latin typeface="Fira Sans Light"/>
                          <a:hlinkClick r:id="rId19" tooltip="https://lucid.app/lucidspark/fea6e02a-0b9c-4ecd-9f5a-470a9bd0ed19/edit?viewport_loc=769%2C-395%2C4113%2C2282%2C0_0&amp;invitationId=inv_d58388a7-98c7-4fec-be67-1ad7fcd098ec"/>
                        </a:rPr>
                        <a:t>- Providing details about where the funds will be used</a:t>
                      </a:r>
                    </a:p>
                    <a:p>
                      <a:pPr>
                        <a:lnSpc>
                          <a:spcPts val="2659"/>
                        </a:lnSpc>
                      </a:pPr>
                      <a:r>
                        <a:rPr lang="en-US" sz="1899">
                          <a:solidFill>
                            <a:srgbClr val="000000"/>
                          </a:solidFill>
                          <a:latin typeface="Fira Sans Light"/>
                          <a:hlinkClick r:id="rId20" tooltip="https://lucid.app/lucidspark/fea6e02a-0b9c-4ecd-9f5a-470a9bd0ed19/edit?viewport_loc=769%2C-395%2C4113%2C2282%2C0_0&amp;invitationId=inv_d58388a7-98c7-4fec-be67-1ad7fcd098ec"/>
                        </a:rPr>
                        <a:t>- Claiming donations</a:t>
                      </a:r>
                    </a:p>
                  </a:txBody>
                  <a:tcPr marL="114300" marR="114300" marT="114300" marB="114300" anchor="ctr">
                    <a:lnL cmpd="sng" algn="ctr" cap="flat" w="0">
                      <a:solidFill>
                        <a:srgbClr val="00A181"/>
                      </a:solidFill>
                      <a:prstDash val="solid"/>
                      <a:round/>
                      <a:headEnd type="none" w="med" len="med"/>
                      <a:tailEnd type="none" w="med" len="med"/>
                    </a:lnL>
                    <a:lnR cmpd="sng" algn="ctr" cap="flat" w="9525">
                      <a:solidFill>
                        <a:srgbClr val="00A181"/>
                      </a:solidFill>
                      <a:prstDash val="solid"/>
                      <a:round/>
                      <a:headEnd type="none" w="med" len="med"/>
                      <a:tailEnd type="none" w="med" len="med"/>
                    </a:lnR>
                    <a:lnT cmpd="sng" algn="ctr" cap="flat" w="9525">
                      <a:solidFill>
                        <a:srgbClr val="00A181"/>
                      </a:solidFill>
                      <a:prstDash val="solid"/>
                      <a:round/>
                      <a:headEnd type="none" w="med" len="med"/>
                      <a:tailEnd type="none" w="med" len="med"/>
                    </a:lnT>
                    <a:lnB cmpd="sng" algn="ctr" cap="flat" w="9525">
                      <a:solidFill>
                        <a:srgbClr val="00A181"/>
                      </a:solidFill>
                      <a:prstDash val="solid"/>
                      <a:round/>
                      <a:headEnd type="none" w="med" len="med"/>
                      <a:tailEnd type="none" w="med" len="med"/>
                    </a:lnB>
                    <a:solidFill>
                      <a:srgbClr val="FFFFFF"/>
                    </a:solidFill>
                  </a:tcPr>
                </a:tc>
              </a:tr>
            </a:tbl>
          </a:graphicData>
        </a:graphic>
      </p:graphicFrame>
      <p:sp>
        <p:nvSpPr>
          <p:cNvPr name="Freeform 14" id="14">
            <a:hlinkClick r:id="rId22" tooltip="https://lucid.app/lucidspark/fea6e02a-0b9c-4ecd-9f5a-470a9bd0ed19/edit?viewport_loc=1154%2C-43%2C3034%2C1683%2C0_0&amp;invitationId=inv_d58388a7-98c7-4fec-be67-1ad7fcd098ec"/>
          </p:cNvPr>
          <p:cNvSpPr/>
          <p:nvPr/>
        </p:nvSpPr>
        <p:spPr>
          <a:xfrm flipH="false" flipV="false" rot="0">
            <a:off x="5846675" y="1526973"/>
            <a:ext cx="12374650" cy="8429649"/>
          </a:xfrm>
          <a:custGeom>
            <a:avLst/>
            <a:gdLst/>
            <a:ahLst/>
            <a:cxnLst/>
            <a:rect r="r" b="b" t="t" l="l"/>
            <a:pathLst>
              <a:path h="8429649" w="12374650">
                <a:moveTo>
                  <a:pt x="0" y="0"/>
                </a:moveTo>
                <a:lnTo>
                  <a:pt x="12374650" y="0"/>
                </a:lnTo>
                <a:lnTo>
                  <a:pt x="12374650" y="8429649"/>
                </a:lnTo>
                <a:lnTo>
                  <a:pt x="0" y="8429649"/>
                </a:lnTo>
                <a:lnTo>
                  <a:pt x="0" y="0"/>
                </a:lnTo>
                <a:close/>
              </a:path>
            </a:pathLst>
          </a:custGeom>
          <a:blipFill>
            <a:blip r:embed="rId21"/>
            <a:stretch>
              <a:fillRect l="0" t="0" r="0" b="0"/>
            </a:stretch>
          </a:blipFill>
        </p:spPr>
      </p:sp>
      <p:grpSp>
        <p:nvGrpSpPr>
          <p:cNvPr name="Group 15" id="15"/>
          <p:cNvGrpSpPr/>
          <p:nvPr/>
        </p:nvGrpSpPr>
        <p:grpSpPr>
          <a:xfrm rot="0">
            <a:off x="15441658" y="0"/>
            <a:ext cx="2846342" cy="2490373"/>
            <a:chOff x="0" y="0"/>
            <a:chExt cx="3795123" cy="3320497"/>
          </a:xfrm>
        </p:grpSpPr>
        <p:grpSp>
          <p:nvGrpSpPr>
            <p:cNvPr name="Group 16" id="16"/>
            <p:cNvGrpSpPr/>
            <p:nvPr/>
          </p:nvGrpSpPr>
          <p:grpSpPr>
            <a:xfrm rot="0">
              <a:off x="0" y="0"/>
              <a:ext cx="3795123" cy="3320497"/>
              <a:chOff x="0" y="0"/>
              <a:chExt cx="749654" cy="655901"/>
            </a:xfrm>
          </p:grpSpPr>
          <p:sp>
            <p:nvSpPr>
              <p:cNvPr name="Freeform 17" id="17"/>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00A181"/>
              </a:solidFill>
            </p:spPr>
          </p:sp>
          <p:sp>
            <p:nvSpPr>
              <p:cNvPr name="TextBox 18" id="18"/>
              <p:cNvSpPr txBox="true"/>
              <p:nvPr/>
            </p:nvSpPr>
            <p:spPr>
              <a:xfrm>
                <a:off x="0" y="-38100"/>
                <a:ext cx="749654" cy="694001"/>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0" y="0"/>
              <a:ext cx="3795123" cy="3177373"/>
            </a:xfrm>
            <a:custGeom>
              <a:avLst/>
              <a:gdLst/>
              <a:ahLst/>
              <a:cxnLst/>
              <a:rect r="r" b="b" t="t" l="l"/>
              <a:pathLst>
                <a:path h="3177373" w="3795123">
                  <a:moveTo>
                    <a:pt x="0" y="0"/>
                  </a:moveTo>
                  <a:lnTo>
                    <a:pt x="3795123" y="0"/>
                  </a:lnTo>
                  <a:lnTo>
                    <a:pt x="3795123" y="3177373"/>
                  </a:lnTo>
                  <a:lnTo>
                    <a:pt x="0" y="3177373"/>
                  </a:lnTo>
                  <a:lnTo>
                    <a:pt x="0" y="0"/>
                  </a:lnTo>
                  <a:close/>
                </a:path>
              </a:pathLst>
            </a:custGeom>
            <a:blipFill>
              <a:blip r:embed="rId2"/>
              <a:stretch>
                <a:fillRect l="-6533" t="0" r="-6533" b="0"/>
              </a:stretch>
            </a:blipFill>
          </p:spPr>
        </p:sp>
      </p:grpSp>
      <p:sp>
        <p:nvSpPr>
          <p:cNvPr name="TextBox 20" id="20"/>
          <p:cNvSpPr txBox="true"/>
          <p:nvPr/>
        </p:nvSpPr>
        <p:spPr>
          <a:xfrm rot="0">
            <a:off x="230863" y="660671"/>
            <a:ext cx="9817899" cy="828675"/>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000000"/>
                </a:solidFill>
                <a:latin typeface="Fira Sans Bold"/>
              </a:rPr>
              <a:t>Frontend Flowchart</a:t>
            </a:r>
          </a:p>
        </p:txBody>
      </p:sp>
      <p:sp>
        <p:nvSpPr>
          <p:cNvPr name="TextBox 21" id="21"/>
          <p:cNvSpPr txBox="true"/>
          <p:nvPr/>
        </p:nvSpPr>
        <p:spPr>
          <a:xfrm rot="0">
            <a:off x="13698139" y="3576494"/>
            <a:ext cx="432601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Fira Sans"/>
              </a:rPr>
              <a:t>*</a:t>
            </a:r>
            <a:r>
              <a:rPr lang="en-US" sz="1899" u="sng">
                <a:solidFill>
                  <a:srgbClr val="000000"/>
                </a:solidFill>
                <a:latin typeface="Fira Sans Light"/>
                <a:hlinkClick r:id="rId23" tooltip="https://lucid.app/lucidspark/fea6e02a-0b9c-4ecd-9f5a-470a9bd0ed19/edit?viewport_loc=769%2C-395%2C4113%2C2282%2C0_0&amp;invitationId=inv_d58388a7-98c7-4fec-be67-1ad7fcd098ec"/>
              </a:rPr>
              <a:t>Flowchart can be seen by clicking here</a:t>
            </a:r>
            <a:r>
              <a:rPr lang="en-US" sz="1899">
                <a:solidFill>
                  <a:srgbClr val="000000"/>
                </a:solidFill>
                <a:latin typeface="Fira Sans"/>
              </a:rPr>
              <a:t>.</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48756" y="-2673703"/>
            <a:ext cx="13038622" cy="7333031"/>
            <a:chOff x="0" y="0"/>
            <a:chExt cx="4655199" cy="2618123"/>
          </a:xfrm>
        </p:grpSpPr>
        <p:sp>
          <p:nvSpPr>
            <p:cNvPr name="Freeform 3" id="3"/>
            <p:cNvSpPr/>
            <p:nvPr/>
          </p:nvSpPr>
          <p:spPr>
            <a:xfrm flipH="false" flipV="false" rot="0">
              <a:off x="0" y="0"/>
              <a:ext cx="4655200" cy="2618123"/>
            </a:xfrm>
            <a:custGeom>
              <a:avLst/>
              <a:gdLst/>
              <a:ahLst/>
              <a:cxnLst/>
              <a:rect r="r" b="b" t="t" l="l"/>
              <a:pathLst>
                <a:path h="2618123" w="4655200">
                  <a:moveTo>
                    <a:pt x="4655200" y="1309062"/>
                  </a:moveTo>
                  <a:lnTo>
                    <a:pt x="3750325" y="2618123"/>
                  </a:lnTo>
                  <a:lnTo>
                    <a:pt x="904875" y="2618123"/>
                  </a:lnTo>
                  <a:lnTo>
                    <a:pt x="0" y="1309062"/>
                  </a:lnTo>
                  <a:lnTo>
                    <a:pt x="904875" y="0"/>
                  </a:lnTo>
                  <a:lnTo>
                    <a:pt x="3750197" y="0"/>
                  </a:lnTo>
                  <a:lnTo>
                    <a:pt x="4655200" y="1309062"/>
                  </a:lnTo>
                  <a:close/>
                </a:path>
              </a:pathLst>
            </a:custGeom>
            <a:solidFill>
              <a:srgbClr val="004651"/>
            </a:solidFill>
          </p:spPr>
        </p:sp>
      </p:grpSp>
      <p:grpSp>
        <p:nvGrpSpPr>
          <p:cNvPr name="Group 4" id="4"/>
          <p:cNvGrpSpPr/>
          <p:nvPr/>
        </p:nvGrpSpPr>
        <p:grpSpPr>
          <a:xfrm rot="0">
            <a:off x="0" y="6105953"/>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130918" y="4402703"/>
            <a:ext cx="3933580" cy="340649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5861148" y="13336"/>
            <a:ext cx="2426852" cy="2123345"/>
            <a:chOff x="0" y="0"/>
            <a:chExt cx="3235803" cy="2831127"/>
          </a:xfrm>
        </p:grpSpPr>
        <p:grpSp>
          <p:nvGrpSpPr>
            <p:cNvPr name="Group 9" id="9"/>
            <p:cNvGrpSpPr/>
            <p:nvPr/>
          </p:nvGrpSpPr>
          <p:grpSpPr>
            <a:xfrm rot="0">
              <a:off x="0" y="0"/>
              <a:ext cx="3235803" cy="2831127"/>
              <a:chOff x="0" y="0"/>
              <a:chExt cx="749654" cy="655901"/>
            </a:xfrm>
          </p:grpSpPr>
          <p:sp>
            <p:nvSpPr>
              <p:cNvPr name="Freeform 10" id="10"/>
              <p:cNvSpPr/>
              <p:nvPr/>
            </p:nvSpPr>
            <p:spPr>
              <a:xfrm flipH="false" flipV="false" rot="0">
                <a:off x="0" y="0"/>
                <a:ext cx="749654" cy="655901"/>
              </a:xfrm>
              <a:custGeom>
                <a:avLst/>
                <a:gdLst/>
                <a:ahLst/>
                <a:cxnLst/>
                <a:rect r="r" b="b" t="t" l="l"/>
                <a:pathLst>
                  <a:path h="655901" w="749654">
                    <a:moveTo>
                      <a:pt x="138718" y="0"/>
                    </a:moveTo>
                    <a:lnTo>
                      <a:pt x="610936" y="0"/>
                    </a:lnTo>
                    <a:cubicBezTo>
                      <a:pt x="687548" y="0"/>
                      <a:pt x="749654" y="62106"/>
                      <a:pt x="749654" y="138718"/>
                    </a:cubicBezTo>
                    <a:lnTo>
                      <a:pt x="749654" y="517183"/>
                    </a:lnTo>
                    <a:cubicBezTo>
                      <a:pt x="749654" y="553973"/>
                      <a:pt x="735039" y="589257"/>
                      <a:pt x="709024" y="615271"/>
                    </a:cubicBezTo>
                    <a:cubicBezTo>
                      <a:pt x="683010" y="641286"/>
                      <a:pt x="647726" y="655901"/>
                      <a:pt x="610936" y="655901"/>
                    </a:cubicBezTo>
                    <a:lnTo>
                      <a:pt x="138718" y="655901"/>
                    </a:lnTo>
                    <a:cubicBezTo>
                      <a:pt x="101927" y="655901"/>
                      <a:pt x="66644" y="641286"/>
                      <a:pt x="40629" y="615271"/>
                    </a:cubicBezTo>
                    <a:cubicBezTo>
                      <a:pt x="14615" y="589257"/>
                      <a:pt x="0" y="553973"/>
                      <a:pt x="0" y="517183"/>
                    </a:cubicBezTo>
                    <a:lnTo>
                      <a:pt x="0" y="138718"/>
                    </a:lnTo>
                    <a:cubicBezTo>
                      <a:pt x="0" y="101927"/>
                      <a:pt x="14615" y="66644"/>
                      <a:pt x="40629" y="40629"/>
                    </a:cubicBezTo>
                    <a:cubicBezTo>
                      <a:pt x="66644" y="14615"/>
                      <a:pt x="101927" y="0"/>
                      <a:pt x="138718" y="0"/>
                    </a:cubicBezTo>
                    <a:close/>
                  </a:path>
                </a:pathLst>
              </a:custGeom>
              <a:solidFill>
                <a:srgbClr val="F4F4F4"/>
              </a:solidFill>
            </p:spPr>
          </p:sp>
          <p:sp>
            <p:nvSpPr>
              <p:cNvPr name="TextBox 11" id="11"/>
              <p:cNvSpPr txBox="true"/>
              <p:nvPr/>
            </p:nvSpPr>
            <p:spPr>
              <a:xfrm>
                <a:off x="0" y="-38100"/>
                <a:ext cx="749654" cy="694001"/>
              </a:xfrm>
              <a:prstGeom prst="rect">
                <a:avLst/>
              </a:prstGeom>
            </p:spPr>
            <p:txBody>
              <a:bodyPr anchor="ctr" rtlCol="false" tIns="50800" lIns="50800" bIns="50800" rIns="50800"/>
              <a:lstStyle/>
              <a:p>
                <a:pPr algn="ctr">
                  <a:lnSpc>
                    <a:spcPts val="2660"/>
                  </a:lnSpc>
                  <a:spcBef>
                    <a:spcPct val="0"/>
                  </a:spcBef>
                </a:pPr>
              </a:p>
            </p:txBody>
          </p:sp>
        </p:grpSp>
        <p:sp>
          <p:nvSpPr>
            <p:cNvPr name="Freeform 12" id="12"/>
            <p:cNvSpPr/>
            <p:nvPr/>
          </p:nvSpPr>
          <p:spPr>
            <a:xfrm flipH="false" flipV="false" rot="0">
              <a:off x="0" y="0"/>
              <a:ext cx="3235803" cy="2709096"/>
            </a:xfrm>
            <a:custGeom>
              <a:avLst/>
              <a:gdLst/>
              <a:ahLst/>
              <a:cxnLst/>
              <a:rect r="r" b="b" t="t" l="l"/>
              <a:pathLst>
                <a:path h="2709096" w="3235803">
                  <a:moveTo>
                    <a:pt x="0" y="0"/>
                  </a:moveTo>
                  <a:lnTo>
                    <a:pt x="3235803" y="0"/>
                  </a:lnTo>
                  <a:lnTo>
                    <a:pt x="3235803" y="2709096"/>
                  </a:lnTo>
                  <a:lnTo>
                    <a:pt x="0" y="2709096"/>
                  </a:lnTo>
                  <a:lnTo>
                    <a:pt x="0" y="0"/>
                  </a:lnTo>
                  <a:close/>
                </a:path>
              </a:pathLst>
            </a:custGeom>
            <a:blipFill>
              <a:blip r:embed="rId2"/>
              <a:stretch>
                <a:fillRect l="-6533" t="0" r="-6533" b="0"/>
              </a:stretch>
            </a:blipFill>
          </p:spPr>
        </p:sp>
      </p:grpSp>
      <p:sp>
        <p:nvSpPr>
          <p:cNvPr name="Freeform 13" id="13"/>
          <p:cNvSpPr/>
          <p:nvPr/>
        </p:nvSpPr>
        <p:spPr>
          <a:xfrm flipH="false" flipV="false" rot="0">
            <a:off x="3258935" y="1717946"/>
            <a:ext cx="14624439" cy="8229600"/>
          </a:xfrm>
          <a:custGeom>
            <a:avLst/>
            <a:gdLst/>
            <a:ahLst/>
            <a:cxnLst/>
            <a:rect r="r" b="b" t="t" l="l"/>
            <a:pathLst>
              <a:path h="8229600" w="14624439">
                <a:moveTo>
                  <a:pt x="0" y="0"/>
                </a:moveTo>
                <a:lnTo>
                  <a:pt x="14624439" y="0"/>
                </a:lnTo>
                <a:lnTo>
                  <a:pt x="14624439" y="8229600"/>
                </a:lnTo>
                <a:lnTo>
                  <a:pt x="0" y="8229600"/>
                </a:lnTo>
                <a:lnTo>
                  <a:pt x="0" y="0"/>
                </a:lnTo>
                <a:close/>
              </a:path>
            </a:pathLst>
          </a:custGeom>
          <a:blipFill>
            <a:blip r:embed="rId3"/>
            <a:stretch>
              <a:fillRect l="0" t="0" r="0" b="0"/>
            </a:stretch>
          </a:blipFill>
        </p:spPr>
      </p:sp>
      <p:grpSp>
        <p:nvGrpSpPr>
          <p:cNvPr name="Group 14" id="14"/>
          <p:cNvGrpSpPr/>
          <p:nvPr/>
        </p:nvGrpSpPr>
        <p:grpSpPr>
          <a:xfrm rot="0">
            <a:off x="3770555" y="5346491"/>
            <a:ext cx="2797632" cy="1237635"/>
            <a:chOff x="0" y="0"/>
            <a:chExt cx="736825" cy="325961"/>
          </a:xfrm>
        </p:grpSpPr>
        <p:sp>
          <p:nvSpPr>
            <p:cNvPr name="Freeform 15" id="15"/>
            <p:cNvSpPr/>
            <p:nvPr/>
          </p:nvSpPr>
          <p:spPr>
            <a:xfrm flipH="false" flipV="false" rot="0">
              <a:off x="0" y="0"/>
              <a:ext cx="736825" cy="325961"/>
            </a:xfrm>
            <a:custGeom>
              <a:avLst/>
              <a:gdLst/>
              <a:ahLst/>
              <a:cxnLst/>
              <a:rect r="r" b="b" t="t" l="l"/>
              <a:pathLst>
                <a:path h="325961" w="736825">
                  <a:moveTo>
                    <a:pt x="0" y="0"/>
                  </a:moveTo>
                  <a:lnTo>
                    <a:pt x="736825" y="0"/>
                  </a:lnTo>
                  <a:lnTo>
                    <a:pt x="736825" y="325961"/>
                  </a:lnTo>
                  <a:lnTo>
                    <a:pt x="0" y="325961"/>
                  </a:lnTo>
                  <a:close/>
                </a:path>
              </a:pathLst>
            </a:custGeom>
            <a:solidFill>
              <a:srgbClr val="FFFFFF"/>
            </a:solidFill>
          </p:spPr>
        </p:sp>
        <p:sp>
          <p:nvSpPr>
            <p:cNvPr name="TextBox 16" id="16"/>
            <p:cNvSpPr txBox="true"/>
            <p:nvPr/>
          </p:nvSpPr>
          <p:spPr>
            <a:xfrm>
              <a:off x="0" y="-38100"/>
              <a:ext cx="736825" cy="36406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4636878" y="5346491"/>
            <a:ext cx="1064987" cy="1360817"/>
          </a:xfrm>
          <a:custGeom>
            <a:avLst/>
            <a:gdLst/>
            <a:ahLst/>
            <a:cxnLst/>
            <a:rect r="r" b="b" t="t" l="l"/>
            <a:pathLst>
              <a:path h="1360817" w="1064987">
                <a:moveTo>
                  <a:pt x="0" y="0"/>
                </a:moveTo>
                <a:lnTo>
                  <a:pt x="1064987" y="0"/>
                </a:lnTo>
                <a:lnTo>
                  <a:pt x="1064987" y="1360818"/>
                </a:lnTo>
                <a:lnTo>
                  <a:pt x="0" y="1360818"/>
                </a:lnTo>
                <a:lnTo>
                  <a:pt x="0" y="0"/>
                </a:lnTo>
                <a:close/>
              </a:path>
            </a:pathLst>
          </a:custGeom>
          <a:blipFill>
            <a:blip r:embed="rId4"/>
            <a:stretch>
              <a:fillRect l="0" t="0" r="0" b="0"/>
            </a:stretch>
          </a:blipFill>
        </p:spPr>
      </p:sp>
      <p:sp>
        <p:nvSpPr>
          <p:cNvPr name="TextBox 18" id="18"/>
          <p:cNvSpPr txBox="true"/>
          <p:nvPr/>
        </p:nvSpPr>
        <p:spPr>
          <a:xfrm rot="0">
            <a:off x="471967" y="660671"/>
            <a:ext cx="9817899" cy="828675"/>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F4F4F4"/>
                </a:solidFill>
                <a:latin typeface="Fira Sans Bold"/>
              </a:rPr>
              <a:t>Backend Flowchart</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DAF8ZqknlUg</dc:identifier>
  <dcterms:modified xsi:type="dcterms:W3CDTF">2011-08-01T06:04:30Z</dcterms:modified>
  <cp:revision>1</cp:revision>
  <dc:title>SathiSahyogi</dc:title>
</cp:coreProperties>
</file>